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6"/>
  </p:notesMasterIdLst>
  <p:handoutMasterIdLst>
    <p:handoutMasterId r:id="rId27"/>
  </p:handoutMasterIdLst>
  <p:sldIdLst>
    <p:sldId id="267" r:id="rId2"/>
    <p:sldId id="318" r:id="rId3"/>
    <p:sldId id="351" r:id="rId4"/>
    <p:sldId id="352" r:id="rId5"/>
    <p:sldId id="353" r:id="rId6"/>
    <p:sldId id="374" r:id="rId7"/>
    <p:sldId id="333" r:id="rId8"/>
    <p:sldId id="378" r:id="rId9"/>
    <p:sldId id="362" r:id="rId10"/>
    <p:sldId id="360" r:id="rId11"/>
    <p:sldId id="359" r:id="rId12"/>
    <p:sldId id="371" r:id="rId13"/>
    <p:sldId id="372" r:id="rId14"/>
    <p:sldId id="373" r:id="rId15"/>
    <p:sldId id="379" r:id="rId16"/>
    <p:sldId id="365" r:id="rId17"/>
    <p:sldId id="368" r:id="rId18"/>
    <p:sldId id="367" r:id="rId19"/>
    <p:sldId id="375" r:id="rId20"/>
    <p:sldId id="376" r:id="rId21"/>
    <p:sldId id="380" r:id="rId22"/>
    <p:sldId id="345" r:id="rId23"/>
    <p:sldId id="382" r:id="rId24"/>
    <p:sldId id="381" r:id="rId2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31" userDrawn="1">
          <p15:clr>
            <a:srgbClr val="A4A3A4"/>
          </p15:clr>
        </p15:guide>
        <p15:guide id="2" pos="2154"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laire Grandadam" initials="CG" lastIdx="13" clrIdx="0"/>
  <p:cmAuthor id="1" name="Jasmina" initials="J" lastIdx="1" clrIdx="1">
    <p:extLst/>
  </p:cmAuthor>
  <p:cmAuthor id="2" name="Microsoft Office-Anwender" initials="Office" lastIdx="7" clrIdx="2">
    <p:extLst/>
  </p:cmAuthor>
  <p:cmAuthor id="3" name="Microsoft Office-Anwender" initials="Office [2]" lastIdx="1" clrIdx="3">
    <p:extLst/>
  </p:cmAuthor>
  <p:cmAuthor id="4" name="Binayak Das" initials="BD" lastIdx="3"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92"/>
    <a:srgbClr val="1A5FB8"/>
    <a:srgbClr val="FFFFFF"/>
    <a:srgbClr val="4F79C4"/>
    <a:srgbClr val="95A1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50" autoAdjust="0"/>
    <p:restoredTop sz="88542" autoAdjust="0"/>
  </p:normalViewPr>
  <p:slideViewPr>
    <p:cSldViewPr snapToGrid="0" snapToObjects="1">
      <p:cViewPr varScale="1">
        <p:scale>
          <a:sx n="62" d="100"/>
          <a:sy n="62" d="100"/>
        </p:scale>
        <p:origin x="1280" y="44"/>
      </p:cViewPr>
      <p:guideLst>
        <p:guide orient="horz" pos="731"/>
        <p:guide pos="2154"/>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75" d="100"/>
          <a:sy n="75" d="100"/>
        </p:scale>
        <p:origin x="-2914" y="-91"/>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099BEDD-F5CA-4AE8-8375-6A2509A85417}" type="datetimeFigureOut">
              <a:rPr lang="en-GB" smtClean="0"/>
              <a:t>14/07/2017</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9C7A744-A11A-4980-B794-7B8A3C280B83}" type="slidenum">
              <a:rPr lang="en-GB" smtClean="0"/>
              <a:t>‹#›</a:t>
            </a:fld>
            <a:endParaRPr lang="en-GB"/>
          </a:p>
        </p:txBody>
      </p:sp>
    </p:spTree>
    <p:extLst>
      <p:ext uri="{BB962C8B-B14F-4D97-AF65-F5344CB8AC3E}">
        <p14:creationId xmlns:p14="http://schemas.microsoft.com/office/powerpoint/2010/main" val="1072050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6ACF209-D47A-46ED-95FB-290E0B3C33F5}" type="datetimeFigureOut">
              <a:rPr lang="en-US" smtClean="0"/>
              <a:t>7/14/2017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B0AC6A7-0F73-49EE-ADFB-C49F2B6A8CD5}" type="slidenum">
              <a:rPr lang="en-US" smtClean="0"/>
              <a:t>‹#›</a:t>
            </a:fld>
            <a:endParaRPr lang="en-US"/>
          </a:p>
        </p:txBody>
      </p:sp>
    </p:spTree>
    <p:extLst>
      <p:ext uri="{BB962C8B-B14F-4D97-AF65-F5344CB8AC3E}">
        <p14:creationId xmlns:p14="http://schemas.microsoft.com/office/powerpoint/2010/main" val="1486209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0AC6A7-0F73-49EE-ADFB-C49F2B6A8CD5}" type="slidenum">
              <a:rPr lang="en-US" smtClean="0"/>
              <a:t>1</a:t>
            </a:fld>
            <a:endParaRPr lang="en-US"/>
          </a:p>
        </p:txBody>
      </p:sp>
    </p:spTree>
    <p:extLst>
      <p:ext uri="{BB962C8B-B14F-4D97-AF65-F5344CB8AC3E}">
        <p14:creationId xmlns:p14="http://schemas.microsoft.com/office/powerpoint/2010/main" val="130762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13</a:t>
            </a:fld>
            <a:endParaRPr lang="en-US"/>
          </a:p>
        </p:txBody>
      </p:sp>
    </p:spTree>
    <p:extLst>
      <p:ext uri="{BB962C8B-B14F-4D97-AF65-F5344CB8AC3E}">
        <p14:creationId xmlns:p14="http://schemas.microsoft.com/office/powerpoint/2010/main" val="837353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14</a:t>
            </a:fld>
            <a:endParaRPr lang="en-US"/>
          </a:p>
        </p:txBody>
      </p:sp>
    </p:spTree>
    <p:extLst>
      <p:ext uri="{BB962C8B-B14F-4D97-AF65-F5344CB8AC3E}">
        <p14:creationId xmlns:p14="http://schemas.microsoft.com/office/powerpoint/2010/main" val="93704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smtClean="0"/>
              <a:t>Ministry of Water, Irrigation and Energy; Community Led </a:t>
            </a:r>
            <a:r>
              <a:rPr lang="en-GB" dirty="0" err="1" smtClean="0"/>
              <a:t>Accellareted</a:t>
            </a:r>
            <a:r>
              <a:rPr lang="en-GB" dirty="0" smtClean="0"/>
              <a:t> WASH project; Community WASH Committee; Ethiopia's sector wide WASH strategy</a:t>
            </a:r>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16</a:t>
            </a:fld>
            <a:endParaRPr lang="en-US"/>
          </a:p>
        </p:txBody>
      </p:sp>
    </p:spTree>
    <p:extLst>
      <p:ext uri="{BB962C8B-B14F-4D97-AF65-F5344CB8AC3E}">
        <p14:creationId xmlns:p14="http://schemas.microsoft.com/office/powerpoint/2010/main" val="836592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smtClean="0"/>
              <a:t>Positive reinforcement between CMP and ESAP (high awareness of rights and duties); According to respondents this provides less scope/opportunity for corruption</a:t>
            </a:r>
          </a:p>
          <a:p>
            <a:endParaRPr lang="en-GB" dirty="0" smtClean="0"/>
          </a:p>
          <a:p>
            <a:r>
              <a:rPr lang="en-GB" dirty="0" smtClean="0"/>
              <a:t>These are strong disabling factors for undertaking research into </a:t>
            </a:r>
            <a:r>
              <a:rPr lang="en-GB" dirty="0" err="1" smtClean="0"/>
              <a:t>SAcc</a:t>
            </a:r>
            <a:r>
              <a:rPr lang="en-GB" dirty="0" smtClean="0"/>
              <a:t> and discussing corruption and accountability (no incidences of corruption due to EDSAP but in other projects there are)</a:t>
            </a:r>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17</a:t>
            </a:fld>
            <a:endParaRPr lang="en-US"/>
          </a:p>
        </p:txBody>
      </p:sp>
    </p:spTree>
    <p:extLst>
      <p:ext uri="{BB962C8B-B14F-4D97-AF65-F5344CB8AC3E}">
        <p14:creationId xmlns:p14="http://schemas.microsoft.com/office/powerpoint/2010/main" val="1579617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kern="1200" dirty="0" smtClean="0">
                <a:solidFill>
                  <a:schemeClr val="tx1"/>
                </a:solidFill>
                <a:effectLst/>
                <a:latin typeface="+mn-lt"/>
                <a:ea typeface="+mn-ea"/>
                <a:cs typeface="+mn-cs"/>
              </a:rPr>
              <a:t>PTB encompasses a wide range of practices that go beyond participatory budgeting. It includes “</a:t>
            </a:r>
            <a:r>
              <a:rPr lang="en-US" sz="1200" i="1" kern="1200" dirty="0" smtClean="0">
                <a:solidFill>
                  <a:schemeClr val="tx1"/>
                </a:solidFill>
                <a:effectLst/>
                <a:latin typeface="+mn-lt"/>
                <a:ea typeface="+mn-ea"/>
                <a:cs typeface="+mn-cs"/>
              </a:rPr>
              <a:t>improving access to and quality of information on local budgets, monitoring public expenditures, informing and educating the public on the budget process, and forming civic groups that participate in the local budgeting process</a:t>
            </a:r>
            <a:r>
              <a:rPr lang="en-US" sz="1200" kern="1200" dirty="0" smtClean="0">
                <a:solidFill>
                  <a:schemeClr val="tx1"/>
                </a:solidFill>
                <a:effectLst/>
                <a:latin typeface="+mn-lt"/>
                <a:ea typeface="+mn-ea"/>
                <a:cs typeface="+mn-cs"/>
              </a:rPr>
              <a:t>” (USAID, 2005). This involves understanding the relationship between enhanced transparency, accountability and participation (TAP)</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PTB is one of the few areas where there is evidence of the positive impact of </a:t>
            </a:r>
            <a:r>
              <a:rPr lang="en-GB" sz="1200" kern="1200" dirty="0" err="1" smtClean="0">
                <a:solidFill>
                  <a:schemeClr val="tx1"/>
                </a:solidFill>
                <a:effectLst/>
                <a:latin typeface="+mn-lt"/>
                <a:ea typeface="+mn-ea"/>
                <a:cs typeface="+mn-cs"/>
              </a:rPr>
              <a:t>SAcc</a:t>
            </a:r>
            <a:r>
              <a:rPr lang="en-GB" sz="1200" kern="1200" dirty="0" smtClean="0">
                <a:solidFill>
                  <a:schemeClr val="tx1"/>
                </a:solidFill>
                <a:effectLst/>
                <a:latin typeface="+mn-lt"/>
                <a:ea typeface="+mn-ea"/>
                <a:cs typeface="+mn-cs"/>
              </a:rPr>
              <a:t> in specific sectors (e.g. health, education) (e.g. </a:t>
            </a:r>
            <a:r>
              <a:rPr lang="en-GB" sz="1200" kern="1200" dirty="0" err="1" smtClean="0">
                <a:solidFill>
                  <a:schemeClr val="tx1"/>
                </a:solidFill>
                <a:effectLst/>
                <a:latin typeface="+mn-lt"/>
                <a:ea typeface="+mn-ea"/>
                <a:cs typeface="+mn-cs"/>
              </a:rPr>
              <a:t>Gonçalves</a:t>
            </a:r>
            <a:r>
              <a:rPr lang="en-GB" sz="1200" kern="1200" dirty="0" smtClean="0">
                <a:solidFill>
                  <a:schemeClr val="tx1"/>
                </a:solidFill>
                <a:effectLst/>
                <a:latin typeface="+mn-lt"/>
                <a:ea typeface="+mn-ea"/>
                <a:cs typeface="+mn-cs"/>
              </a:rPr>
              <a:t>, 2013 Cornwall and </a:t>
            </a:r>
            <a:r>
              <a:rPr lang="en-GB" sz="1200" kern="1200" dirty="0" err="1" smtClean="0">
                <a:solidFill>
                  <a:schemeClr val="tx1"/>
                </a:solidFill>
                <a:effectLst/>
                <a:latin typeface="+mn-lt"/>
                <a:ea typeface="+mn-ea"/>
                <a:cs typeface="+mn-cs"/>
              </a:rPr>
              <a:t>Shankland</a:t>
            </a:r>
            <a:r>
              <a:rPr lang="en-GB" sz="1200" kern="1200" dirty="0" smtClean="0">
                <a:solidFill>
                  <a:schemeClr val="tx1"/>
                </a:solidFill>
                <a:effectLst/>
                <a:latin typeface="+mn-lt"/>
                <a:ea typeface="+mn-ea"/>
                <a:cs typeface="+mn-cs"/>
              </a:rPr>
              <a:t>, 2008; </a:t>
            </a:r>
            <a:r>
              <a:rPr lang="en-GB" sz="1200" kern="1200" dirty="0" err="1" smtClean="0">
                <a:solidFill>
                  <a:schemeClr val="tx1"/>
                </a:solidFill>
                <a:effectLst/>
                <a:latin typeface="+mn-lt"/>
                <a:ea typeface="+mn-ea"/>
                <a:cs typeface="+mn-cs"/>
              </a:rPr>
              <a:t>USAid</a:t>
            </a:r>
            <a:r>
              <a:rPr lang="en-GB" sz="1200" kern="1200" dirty="0" smtClean="0">
                <a:solidFill>
                  <a:schemeClr val="tx1"/>
                </a:solidFill>
                <a:effectLst/>
                <a:latin typeface="+mn-lt"/>
                <a:ea typeface="+mn-ea"/>
                <a:cs typeface="+mn-cs"/>
              </a:rPr>
              <a:t>, 2005), however, evidence and systematic studies for the water sector are scarce. Hence, the focus of this study will be put on three initiatives in different country contexts that have introduced and implemented variations of PTB in the rural and </a:t>
            </a:r>
            <a:r>
              <a:rPr lang="en-GB" sz="1200" kern="1200" dirty="0" err="1" smtClean="0">
                <a:solidFill>
                  <a:schemeClr val="tx1"/>
                </a:solidFill>
                <a:effectLst/>
                <a:latin typeface="+mn-lt"/>
                <a:ea typeface="+mn-ea"/>
                <a:cs typeface="+mn-cs"/>
              </a:rPr>
              <a:t>peri</a:t>
            </a:r>
            <a:r>
              <a:rPr lang="en-GB" sz="1200" kern="1200" dirty="0" smtClean="0">
                <a:solidFill>
                  <a:schemeClr val="tx1"/>
                </a:solidFill>
                <a:effectLst/>
                <a:latin typeface="+mn-lt"/>
                <a:ea typeface="+mn-ea"/>
                <a:cs typeface="+mn-cs"/>
              </a:rPr>
              <a:t>-urban WASH sector.</a:t>
            </a:r>
            <a:r>
              <a:rPr lang="en-GB" sz="1200" i="1" kern="1200" dirty="0" smtClean="0">
                <a:solidFill>
                  <a:schemeClr val="tx1"/>
                </a:solidFill>
                <a:effectLst/>
                <a:latin typeface="+mn-lt"/>
                <a:ea typeface="+mn-ea"/>
                <a:cs typeface="+mn-cs"/>
              </a:rPr>
              <a:t> </a:t>
            </a:r>
            <a:endParaRPr lang="de-DE" sz="1200" kern="1200" dirty="0" smtClean="0">
              <a:solidFill>
                <a:schemeClr val="tx1"/>
              </a:solidFill>
              <a:effectLst/>
              <a:latin typeface="+mn-lt"/>
              <a:ea typeface="+mn-ea"/>
              <a:cs typeface="+mn-cs"/>
            </a:endParaRPr>
          </a:p>
          <a:p>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18</a:t>
            </a:fld>
            <a:endParaRPr lang="en-US"/>
          </a:p>
        </p:txBody>
      </p:sp>
    </p:spTree>
    <p:extLst>
      <p:ext uri="{BB962C8B-B14F-4D97-AF65-F5344CB8AC3E}">
        <p14:creationId xmlns:p14="http://schemas.microsoft.com/office/powerpoint/2010/main" val="589464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kern="1200" dirty="0" smtClean="0">
                <a:solidFill>
                  <a:schemeClr val="tx1"/>
                </a:solidFill>
                <a:effectLst/>
                <a:latin typeface="+mn-lt"/>
                <a:ea typeface="+mn-ea"/>
                <a:cs typeface="+mn-cs"/>
              </a:rPr>
              <a:t>PTB encompasses a wide range of practices that go beyond participatory budgeting. It includes “</a:t>
            </a:r>
            <a:r>
              <a:rPr lang="en-US" sz="1200" i="1" kern="1200" dirty="0" smtClean="0">
                <a:solidFill>
                  <a:schemeClr val="tx1"/>
                </a:solidFill>
                <a:effectLst/>
                <a:latin typeface="+mn-lt"/>
                <a:ea typeface="+mn-ea"/>
                <a:cs typeface="+mn-cs"/>
              </a:rPr>
              <a:t>improving access to and quality of information on local budgets, monitoring public expenditures, informing and educating the public on the budget process, and forming civic groups that participate in the local budgeting process</a:t>
            </a:r>
            <a:r>
              <a:rPr lang="en-US" sz="1200" kern="1200" dirty="0" smtClean="0">
                <a:solidFill>
                  <a:schemeClr val="tx1"/>
                </a:solidFill>
                <a:effectLst/>
                <a:latin typeface="+mn-lt"/>
                <a:ea typeface="+mn-ea"/>
                <a:cs typeface="+mn-cs"/>
              </a:rPr>
              <a:t>” (USAID, 2005). This involves understanding the relationship between enhanced transparency, accountability and participation (TAP)</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PTB is one of the few areas where there is evidence of the positive impact of </a:t>
            </a:r>
            <a:r>
              <a:rPr lang="en-GB" sz="1200" kern="1200" dirty="0" err="1" smtClean="0">
                <a:solidFill>
                  <a:schemeClr val="tx1"/>
                </a:solidFill>
                <a:effectLst/>
                <a:latin typeface="+mn-lt"/>
                <a:ea typeface="+mn-ea"/>
                <a:cs typeface="+mn-cs"/>
              </a:rPr>
              <a:t>SAcc</a:t>
            </a:r>
            <a:r>
              <a:rPr lang="en-GB" sz="1200" kern="1200" dirty="0" smtClean="0">
                <a:solidFill>
                  <a:schemeClr val="tx1"/>
                </a:solidFill>
                <a:effectLst/>
                <a:latin typeface="+mn-lt"/>
                <a:ea typeface="+mn-ea"/>
                <a:cs typeface="+mn-cs"/>
              </a:rPr>
              <a:t> in specific sectors (e.g. health, education) (e.g. </a:t>
            </a:r>
            <a:r>
              <a:rPr lang="en-GB" sz="1200" kern="1200" dirty="0" err="1" smtClean="0">
                <a:solidFill>
                  <a:schemeClr val="tx1"/>
                </a:solidFill>
                <a:effectLst/>
                <a:latin typeface="+mn-lt"/>
                <a:ea typeface="+mn-ea"/>
                <a:cs typeface="+mn-cs"/>
              </a:rPr>
              <a:t>Gonçalves</a:t>
            </a:r>
            <a:r>
              <a:rPr lang="en-GB" sz="1200" kern="1200" dirty="0" smtClean="0">
                <a:solidFill>
                  <a:schemeClr val="tx1"/>
                </a:solidFill>
                <a:effectLst/>
                <a:latin typeface="+mn-lt"/>
                <a:ea typeface="+mn-ea"/>
                <a:cs typeface="+mn-cs"/>
              </a:rPr>
              <a:t>, 2013 Cornwall and </a:t>
            </a:r>
            <a:r>
              <a:rPr lang="en-GB" sz="1200" kern="1200" dirty="0" err="1" smtClean="0">
                <a:solidFill>
                  <a:schemeClr val="tx1"/>
                </a:solidFill>
                <a:effectLst/>
                <a:latin typeface="+mn-lt"/>
                <a:ea typeface="+mn-ea"/>
                <a:cs typeface="+mn-cs"/>
              </a:rPr>
              <a:t>Shankland</a:t>
            </a:r>
            <a:r>
              <a:rPr lang="en-GB" sz="1200" kern="1200" dirty="0" smtClean="0">
                <a:solidFill>
                  <a:schemeClr val="tx1"/>
                </a:solidFill>
                <a:effectLst/>
                <a:latin typeface="+mn-lt"/>
                <a:ea typeface="+mn-ea"/>
                <a:cs typeface="+mn-cs"/>
              </a:rPr>
              <a:t>, 2008; </a:t>
            </a:r>
            <a:r>
              <a:rPr lang="en-GB" sz="1200" kern="1200" dirty="0" err="1" smtClean="0">
                <a:solidFill>
                  <a:schemeClr val="tx1"/>
                </a:solidFill>
                <a:effectLst/>
                <a:latin typeface="+mn-lt"/>
                <a:ea typeface="+mn-ea"/>
                <a:cs typeface="+mn-cs"/>
              </a:rPr>
              <a:t>USAid</a:t>
            </a:r>
            <a:r>
              <a:rPr lang="en-GB" sz="1200" kern="1200" dirty="0" smtClean="0">
                <a:solidFill>
                  <a:schemeClr val="tx1"/>
                </a:solidFill>
                <a:effectLst/>
                <a:latin typeface="+mn-lt"/>
                <a:ea typeface="+mn-ea"/>
                <a:cs typeface="+mn-cs"/>
              </a:rPr>
              <a:t>, 2005), however, evidence and systematic studies for the water sector are scarce. Hence, the focus of this study will be put on three initiatives in different country contexts that have introduced and implemented variations of PTB in the rural and </a:t>
            </a:r>
            <a:r>
              <a:rPr lang="en-GB" sz="1200" kern="1200" dirty="0" err="1" smtClean="0">
                <a:solidFill>
                  <a:schemeClr val="tx1"/>
                </a:solidFill>
                <a:effectLst/>
                <a:latin typeface="+mn-lt"/>
                <a:ea typeface="+mn-ea"/>
                <a:cs typeface="+mn-cs"/>
              </a:rPr>
              <a:t>peri</a:t>
            </a:r>
            <a:r>
              <a:rPr lang="en-GB" sz="1200" kern="1200" dirty="0" smtClean="0">
                <a:solidFill>
                  <a:schemeClr val="tx1"/>
                </a:solidFill>
                <a:effectLst/>
                <a:latin typeface="+mn-lt"/>
                <a:ea typeface="+mn-ea"/>
                <a:cs typeface="+mn-cs"/>
              </a:rPr>
              <a:t>-urban WASH sector.</a:t>
            </a:r>
            <a:r>
              <a:rPr lang="en-GB" sz="1200" i="1" kern="1200" dirty="0" smtClean="0">
                <a:solidFill>
                  <a:schemeClr val="tx1"/>
                </a:solidFill>
                <a:effectLst/>
                <a:latin typeface="+mn-lt"/>
                <a:ea typeface="+mn-ea"/>
                <a:cs typeface="+mn-cs"/>
              </a:rPr>
              <a:t> </a:t>
            </a:r>
            <a:endParaRPr lang="de-DE" sz="1200" kern="1200" dirty="0" smtClean="0">
              <a:solidFill>
                <a:schemeClr val="tx1"/>
              </a:solidFill>
              <a:effectLst/>
              <a:latin typeface="+mn-lt"/>
              <a:ea typeface="+mn-ea"/>
              <a:cs typeface="+mn-cs"/>
            </a:endParaRPr>
          </a:p>
          <a:p>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19</a:t>
            </a:fld>
            <a:endParaRPr lang="en-US"/>
          </a:p>
        </p:txBody>
      </p:sp>
    </p:spTree>
    <p:extLst>
      <p:ext uri="{BB962C8B-B14F-4D97-AF65-F5344CB8AC3E}">
        <p14:creationId xmlns:p14="http://schemas.microsoft.com/office/powerpoint/2010/main" val="572334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kern="1200" dirty="0" smtClean="0">
                <a:solidFill>
                  <a:schemeClr val="tx1"/>
                </a:solidFill>
                <a:effectLst/>
                <a:latin typeface="+mn-lt"/>
                <a:ea typeface="+mn-ea"/>
                <a:cs typeface="+mn-cs"/>
              </a:rPr>
              <a:t>PTB encompasses a wide range of practices that go beyond participatory budgeting. It includes “</a:t>
            </a:r>
            <a:r>
              <a:rPr lang="en-US" sz="1200" i="1" kern="1200" dirty="0" smtClean="0">
                <a:solidFill>
                  <a:schemeClr val="tx1"/>
                </a:solidFill>
                <a:effectLst/>
                <a:latin typeface="+mn-lt"/>
                <a:ea typeface="+mn-ea"/>
                <a:cs typeface="+mn-cs"/>
              </a:rPr>
              <a:t>improving access to and quality of information on local budgets, monitoring public expenditures, informing and educating the public on the budget process, and forming civic groups that participate in the local budgeting process</a:t>
            </a:r>
            <a:r>
              <a:rPr lang="en-US" sz="1200" kern="1200" dirty="0" smtClean="0">
                <a:solidFill>
                  <a:schemeClr val="tx1"/>
                </a:solidFill>
                <a:effectLst/>
                <a:latin typeface="+mn-lt"/>
                <a:ea typeface="+mn-ea"/>
                <a:cs typeface="+mn-cs"/>
              </a:rPr>
              <a:t>” (USAID, 2005). This involves understanding the relationship between enhanced transparency, accountability and participation (TAP)</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PTB is one of the few areas where there is evidence of the positive impact of </a:t>
            </a:r>
            <a:r>
              <a:rPr lang="en-GB" sz="1200" kern="1200" dirty="0" err="1" smtClean="0">
                <a:solidFill>
                  <a:schemeClr val="tx1"/>
                </a:solidFill>
                <a:effectLst/>
                <a:latin typeface="+mn-lt"/>
                <a:ea typeface="+mn-ea"/>
                <a:cs typeface="+mn-cs"/>
              </a:rPr>
              <a:t>SAcc</a:t>
            </a:r>
            <a:r>
              <a:rPr lang="en-GB" sz="1200" kern="1200" dirty="0" smtClean="0">
                <a:solidFill>
                  <a:schemeClr val="tx1"/>
                </a:solidFill>
                <a:effectLst/>
                <a:latin typeface="+mn-lt"/>
                <a:ea typeface="+mn-ea"/>
                <a:cs typeface="+mn-cs"/>
              </a:rPr>
              <a:t> in specific sectors (e.g. health, education) (e.g. </a:t>
            </a:r>
            <a:r>
              <a:rPr lang="en-GB" sz="1200" kern="1200" dirty="0" err="1" smtClean="0">
                <a:solidFill>
                  <a:schemeClr val="tx1"/>
                </a:solidFill>
                <a:effectLst/>
                <a:latin typeface="+mn-lt"/>
                <a:ea typeface="+mn-ea"/>
                <a:cs typeface="+mn-cs"/>
              </a:rPr>
              <a:t>Gonçalves</a:t>
            </a:r>
            <a:r>
              <a:rPr lang="en-GB" sz="1200" kern="1200" dirty="0" smtClean="0">
                <a:solidFill>
                  <a:schemeClr val="tx1"/>
                </a:solidFill>
                <a:effectLst/>
                <a:latin typeface="+mn-lt"/>
                <a:ea typeface="+mn-ea"/>
                <a:cs typeface="+mn-cs"/>
              </a:rPr>
              <a:t>, 2013 Cornwall and </a:t>
            </a:r>
            <a:r>
              <a:rPr lang="en-GB" sz="1200" kern="1200" dirty="0" err="1" smtClean="0">
                <a:solidFill>
                  <a:schemeClr val="tx1"/>
                </a:solidFill>
                <a:effectLst/>
                <a:latin typeface="+mn-lt"/>
                <a:ea typeface="+mn-ea"/>
                <a:cs typeface="+mn-cs"/>
              </a:rPr>
              <a:t>Shankland</a:t>
            </a:r>
            <a:r>
              <a:rPr lang="en-GB" sz="1200" kern="1200" dirty="0" smtClean="0">
                <a:solidFill>
                  <a:schemeClr val="tx1"/>
                </a:solidFill>
                <a:effectLst/>
                <a:latin typeface="+mn-lt"/>
                <a:ea typeface="+mn-ea"/>
                <a:cs typeface="+mn-cs"/>
              </a:rPr>
              <a:t>, 2008; </a:t>
            </a:r>
            <a:r>
              <a:rPr lang="en-GB" sz="1200" kern="1200" dirty="0" err="1" smtClean="0">
                <a:solidFill>
                  <a:schemeClr val="tx1"/>
                </a:solidFill>
                <a:effectLst/>
                <a:latin typeface="+mn-lt"/>
                <a:ea typeface="+mn-ea"/>
                <a:cs typeface="+mn-cs"/>
              </a:rPr>
              <a:t>USAid</a:t>
            </a:r>
            <a:r>
              <a:rPr lang="en-GB" sz="1200" kern="1200" dirty="0" smtClean="0">
                <a:solidFill>
                  <a:schemeClr val="tx1"/>
                </a:solidFill>
                <a:effectLst/>
                <a:latin typeface="+mn-lt"/>
                <a:ea typeface="+mn-ea"/>
                <a:cs typeface="+mn-cs"/>
              </a:rPr>
              <a:t>, 2005), however, evidence and systematic studies for the water sector are scarce. Hence, the focus of this study will be put on three initiatives in different country contexts that have introduced and implemented variations of PTB in the rural and </a:t>
            </a:r>
            <a:r>
              <a:rPr lang="en-GB" sz="1200" kern="1200" dirty="0" err="1" smtClean="0">
                <a:solidFill>
                  <a:schemeClr val="tx1"/>
                </a:solidFill>
                <a:effectLst/>
                <a:latin typeface="+mn-lt"/>
                <a:ea typeface="+mn-ea"/>
                <a:cs typeface="+mn-cs"/>
              </a:rPr>
              <a:t>peri</a:t>
            </a:r>
            <a:r>
              <a:rPr lang="en-GB" sz="1200" kern="1200" dirty="0" smtClean="0">
                <a:solidFill>
                  <a:schemeClr val="tx1"/>
                </a:solidFill>
                <a:effectLst/>
                <a:latin typeface="+mn-lt"/>
                <a:ea typeface="+mn-ea"/>
                <a:cs typeface="+mn-cs"/>
              </a:rPr>
              <a:t>-urban WASH sector.</a:t>
            </a:r>
            <a:r>
              <a:rPr lang="en-GB" sz="1200" i="1" kern="1200" dirty="0" smtClean="0">
                <a:solidFill>
                  <a:schemeClr val="tx1"/>
                </a:solidFill>
                <a:effectLst/>
                <a:latin typeface="+mn-lt"/>
                <a:ea typeface="+mn-ea"/>
                <a:cs typeface="+mn-cs"/>
              </a:rPr>
              <a:t> </a:t>
            </a:r>
            <a:endParaRPr lang="de-DE" sz="1200" kern="1200" dirty="0" smtClean="0">
              <a:solidFill>
                <a:schemeClr val="tx1"/>
              </a:solidFill>
              <a:effectLst/>
              <a:latin typeface="+mn-lt"/>
              <a:ea typeface="+mn-ea"/>
              <a:cs typeface="+mn-cs"/>
            </a:endParaRPr>
          </a:p>
          <a:p>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20</a:t>
            </a:fld>
            <a:endParaRPr lang="en-US"/>
          </a:p>
        </p:txBody>
      </p:sp>
    </p:spTree>
    <p:extLst>
      <p:ext uri="{BB962C8B-B14F-4D97-AF65-F5344CB8AC3E}">
        <p14:creationId xmlns:p14="http://schemas.microsoft.com/office/powerpoint/2010/main" val="33949841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000000"/>
                </a:solidFill>
                <a:ea typeface=""/>
                <a:cs typeface=""/>
              </a:rPr>
              <a:t>Further assessment needed; for example if communities receive a once-off training on procurement, this does not necessarily entail that they are able to manoeuvre in complicated legal context related to this – elite capture of those that can fathom the complexity of this?</a:t>
            </a:r>
          </a:p>
          <a:p>
            <a:endParaRPr lang="en-GB" dirty="0"/>
          </a:p>
        </p:txBody>
      </p:sp>
      <p:sp>
        <p:nvSpPr>
          <p:cNvPr id="4" name="Slide Number Placeholder 3"/>
          <p:cNvSpPr>
            <a:spLocks noGrp="1"/>
          </p:cNvSpPr>
          <p:nvPr>
            <p:ph type="sldNum" sz="quarter" idx="10"/>
          </p:nvPr>
        </p:nvSpPr>
        <p:spPr/>
        <p:txBody>
          <a:bodyPr/>
          <a:lstStyle/>
          <a:p>
            <a:fld id="{3B0AC6A7-0F73-49EE-ADFB-C49F2B6A8CD5}" type="slidenum">
              <a:rPr lang="en-US" smtClean="0"/>
              <a:t>23</a:t>
            </a:fld>
            <a:endParaRPr lang="en-US"/>
          </a:p>
        </p:txBody>
      </p:sp>
    </p:spTree>
    <p:extLst>
      <p:ext uri="{BB962C8B-B14F-4D97-AF65-F5344CB8AC3E}">
        <p14:creationId xmlns:p14="http://schemas.microsoft.com/office/powerpoint/2010/main" val="947020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err="1" smtClean="0"/>
              <a:t>Introducing</a:t>
            </a:r>
            <a:r>
              <a:rPr lang="fr-FR" dirty="0" smtClean="0"/>
              <a:t> WIN and </a:t>
            </a:r>
            <a:r>
              <a:rPr lang="fr-FR" dirty="0" err="1" smtClean="0"/>
              <a:t>research</a:t>
            </a:r>
            <a:r>
              <a:rPr lang="fr-FR" baseline="0" dirty="0" smtClean="0"/>
              <a:t> </a:t>
            </a:r>
            <a:r>
              <a:rPr lang="fr-FR" dirty="0" smtClean="0"/>
              <a:t>team</a:t>
            </a:r>
          </a:p>
          <a:p>
            <a:r>
              <a:rPr lang="fr-FR" dirty="0" err="1" smtClean="0"/>
              <a:t>Aim</a:t>
            </a:r>
            <a:r>
              <a:rPr lang="fr-FR" dirty="0" smtClean="0"/>
              <a:t> of </a:t>
            </a:r>
            <a:r>
              <a:rPr lang="fr-FR" dirty="0" err="1" smtClean="0"/>
              <a:t>research-why</a:t>
            </a:r>
            <a:endParaRPr lang="fr-FR" dirty="0"/>
          </a:p>
        </p:txBody>
      </p:sp>
      <p:sp>
        <p:nvSpPr>
          <p:cNvPr id="4" name="Slide Number Placeholder 3"/>
          <p:cNvSpPr>
            <a:spLocks noGrp="1"/>
          </p:cNvSpPr>
          <p:nvPr>
            <p:ph type="sldNum" sz="quarter" idx="10"/>
          </p:nvPr>
        </p:nvSpPr>
        <p:spPr/>
        <p:txBody>
          <a:bodyPr/>
          <a:lstStyle/>
          <a:p>
            <a:fld id="{F40822CA-ED9D-434A-9ACA-628FE52883E8}" type="slidenum">
              <a:rPr lang="fr-FR" smtClean="0"/>
              <a:t>2</a:t>
            </a:fld>
            <a:endParaRPr lang="fr-FR"/>
          </a:p>
        </p:txBody>
      </p:sp>
    </p:spTree>
    <p:extLst>
      <p:ext uri="{BB962C8B-B14F-4D97-AF65-F5344CB8AC3E}">
        <p14:creationId xmlns:p14="http://schemas.microsoft.com/office/powerpoint/2010/main" val="1753332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smtClean="0"/>
              <a:t>impact of social accountability on reducing corruption is generally not the main focus of such studies, even though a DFID study states that “evidence does indicate overall that social accountability mechanisms can have an impact on levels of corruption”, depending on the mechanisms used and the context within which they are implemented (DFID, 2015: 70). </a:t>
            </a:r>
          </a:p>
          <a:p>
            <a:r>
              <a:rPr lang="en-GB" dirty="0" smtClean="0"/>
              <a:t>Based on such conclusions, more recent works have turned to developing context assessment frameworks that help to make the ‘right fit’ (e.g. Baez Camargo, 2015). </a:t>
            </a:r>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3</a:t>
            </a:fld>
            <a:endParaRPr lang="en-US"/>
          </a:p>
        </p:txBody>
      </p:sp>
    </p:spTree>
    <p:extLst>
      <p:ext uri="{BB962C8B-B14F-4D97-AF65-F5344CB8AC3E}">
        <p14:creationId xmlns:p14="http://schemas.microsoft.com/office/powerpoint/2010/main" val="1695299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smtClean="0"/>
              <a:t>Rural setting, less literacy,</a:t>
            </a:r>
            <a:r>
              <a:rPr lang="en-GB" baseline="0" dirty="0" smtClean="0"/>
              <a:t> single initiatives</a:t>
            </a:r>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4</a:t>
            </a:fld>
            <a:endParaRPr lang="en-US"/>
          </a:p>
        </p:txBody>
      </p:sp>
    </p:spTree>
    <p:extLst>
      <p:ext uri="{BB962C8B-B14F-4D97-AF65-F5344CB8AC3E}">
        <p14:creationId xmlns:p14="http://schemas.microsoft.com/office/powerpoint/2010/main" val="1692101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kern="1200" dirty="0" smtClean="0">
                <a:solidFill>
                  <a:schemeClr val="tx1"/>
                </a:solidFill>
                <a:effectLst/>
                <a:latin typeface="+mn-lt"/>
                <a:ea typeface="+mn-ea"/>
                <a:cs typeface="+mn-cs"/>
              </a:rPr>
              <a:t>PTB encompasses a wide range of practices that go beyond participatory budgeting. It includes “</a:t>
            </a:r>
            <a:r>
              <a:rPr lang="en-US" sz="1200" i="1" kern="1200" dirty="0" smtClean="0">
                <a:solidFill>
                  <a:schemeClr val="tx1"/>
                </a:solidFill>
                <a:effectLst/>
                <a:latin typeface="+mn-lt"/>
                <a:ea typeface="+mn-ea"/>
                <a:cs typeface="+mn-cs"/>
              </a:rPr>
              <a:t>improving access to and quality of information on local budgets, monitoring public expenditures, informing and educating the public on the budget process, and forming civic groups that participate in the local budgeting process</a:t>
            </a:r>
            <a:r>
              <a:rPr lang="en-US" sz="1200" kern="1200" dirty="0" smtClean="0">
                <a:solidFill>
                  <a:schemeClr val="tx1"/>
                </a:solidFill>
                <a:effectLst/>
                <a:latin typeface="+mn-lt"/>
                <a:ea typeface="+mn-ea"/>
                <a:cs typeface="+mn-cs"/>
              </a:rPr>
              <a:t>” (USAID, 2005). This involves understanding the relationship between enhanced transparency, accountability and participation (TAP)</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PTB is one of the few areas where there is evidence of the positive impact of </a:t>
            </a:r>
            <a:r>
              <a:rPr lang="en-GB" sz="1200" kern="1200" dirty="0" err="1" smtClean="0">
                <a:solidFill>
                  <a:schemeClr val="tx1"/>
                </a:solidFill>
                <a:effectLst/>
                <a:latin typeface="+mn-lt"/>
                <a:ea typeface="+mn-ea"/>
                <a:cs typeface="+mn-cs"/>
              </a:rPr>
              <a:t>SAcc</a:t>
            </a:r>
            <a:r>
              <a:rPr lang="en-GB" sz="1200" kern="1200" dirty="0" smtClean="0">
                <a:solidFill>
                  <a:schemeClr val="tx1"/>
                </a:solidFill>
                <a:effectLst/>
                <a:latin typeface="+mn-lt"/>
                <a:ea typeface="+mn-ea"/>
                <a:cs typeface="+mn-cs"/>
              </a:rPr>
              <a:t> in specific sectors (e.g. health, education) (e.g. </a:t>
            </a:r>
            <a:r>
              <a:rPr lang="en-GB" sz="1200" kern="1200" dirty="0" err="1" smtClean="0">
                <a:solidFill>
                  <a:schemeClr val="tx1"/>
                </a:solidFill>
                <a:effectLst/>
                <a:latin typeface="+mn-lt"/>
                <a:ea typeface="+mn-ea"/>
                <a:cs typeface="+mn-cs"/>
              </a:rPr>
              <a:t>Gonçalves</a:t>
            </a:r>
            <a:r>
              <a:rPr lang="en-GB" sz="1200" kern="1200" dirty="0" smtClean="0">
                <a:solidFill>
                  <a:schemeClr val="tx1"/>
                </a:solidFill>
                <a:effectLst/>
                <a:latin typeface="+mn-lt"/>
                <a:ea typeface="+mn-ea"/>
                <a:cs typeface="+mn-cs"/>
              </a:rPr>
              <a:t>, 2013 Cornwall and </a:t>
            </a:r>
            <a:r>
              <a:rPr lang="en-GB" sz="1200" kern="1200" dirty="0" err="1" smtClean="0">
                <a:solidFill>
                  <a:schemeClr val="tx1"/>
                </a:solidFill>
                <a:effectLst/>
                <a:latin typeface="+mn-lt"/>
                <a:ea typeface="+mn-ea"/>
                <a:cs typeface="+mn-cs"/>
              </a:rPr>
              <a:t>Shankland</a:t>
            </a:r>
            <a:r>
              <a:rPr lang="en-GB" sz="1200" kern="1200" dirty="0" smtClean="0">
                <a:solidFill>
                  <a:schemeClr val="tx1"/>
                </a:solidFill>
                <a:effectLst/>
                <a:latin typeface="+mn-lt"/>
                <a:ea typeface="+mn-ea"/>
                <a:cs typeface="+mn-cs"/>
              </a:rPr>
              <a:t>, 2008; </a:t>
            </a:r>
            <a:r>
              <a:rPr lang="en-GB" sz="1200" kern="1200" dirty="0" err="1" smtClean="0">
                <a:solidFill>
                  <a:schemeClr val="tx1"/>
                </a:solidFill>
                <a:effectLst/>
                <a:latin typeface="+mn-lt"/>
                <a:ea typeface="+mn-ea"/>
                <a:cs typeface="+mn-cs"/>
              </a:rPr>
              <a:t>USAid</a:t>
            </a:r>
            <a:r>
              <a:rPr lang="en-GB" sz="1200" kern="1200" dirty="0" smtClean="0">
                <a:solidFill>
                  <a:schemeClr val="tx1"/>
                </a:solidFill>
                <a:effectLst/>
                <a:latin typeface="+mn-lt"/>
                <a:ea typeface="+mn-ea"/>
                <a:cs typeface="+mn-cs"/>
              </a:rPr>
              <a:t>, 2005), however, evidence and systematic studies for the water sector are scarce. Hence, the focus of this study will be put on three initiatives in different country contexts that have introduced and implemented variations of PTB in the rural and </a:t>
            </a:r>
            <a:r>
              <a:rPr lang="en-GB" sz="1200" kern="1200" dirty="0" err="1" smtClean="0">
                <a:solidFill>
                  <a:schemeClr val="tx1"/>
                </a:solidFill>
                <a:effectLst/>
                <a:latin typeface="+mn-lt"/>
                <a:ea typeface="+mn-ea"/>
                <a:cs typeface="+mn-cs"/>
              </a:rPr>
              <a:t>peri</a:t>
            </a:r>
            <a:r>
              <a:rPr lang="en-GB" sz="1200" kern="1200" dirty="0" smtClean="0">
                <a:solidFill>
                  <a:schemeClr val="tx1"/>
                </a:solidFill>
                <a:effectLst/>
                <a:latin typeface="+mn-lt"/>
                <a:ea typeface="+mn-ea"/>
                <a:cs typeface="+mn-cs"/>
              </a:rPr>
              <a:t>-urban WASH sector.</a:t>
            </a:r>
            <a:r>
              <a:rPr lang="en-GB" sz="1200" i="1" kern="1200" dirty="0" smtClean="0">
                <a:solidFill>
                  <a:schemeClr val="tx1"/>
                </a:solidFill>
                <a:effectLst/>
                <a:latin typeface="+mn-lt"/>
                <a:ea typeface="+mn-ea"/>
                <a:cs typeface="+mn-cs"/>
              </a:rPr>
              <a:t> </a:t>
            </a:r>
            <a:endParaRPr lang="de-DE" sz="1200" kern="1200" dirty="0" smtClean="0">
              <a:solidFill>
                <a:schemeClr val="tx1"/>
              </a:solidFill>
              <a:effectLst/>
              <a:latin typeface="+mn-lt"/>
              <a:ea typeface="+mn-ea"/>
              <a:cs typeface="+mn-cs"/>
            </a:endParaRPr>
          </a:p>
          <a:p>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5</a:t>
            </a:fld>
            <a:endParaRPr lang="en-US"/>
          </a:p>
        </p:txBody>
      </p:sp>
    </p:spTree>
    <p:extLst>
      <p:ext uri="{BB962C8B-B14F-4D97-AF65-F5344CB8AC3E}">
        <p14:creationId xmlns:p14="http://schemas.microsoft.com/office/powerpoint/2010/main" val="281978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err="1" smtClean="0"/>
              <a:t>Nepal</a:t>
            </a:r>
            <a:r>
              <a:rPr lang="fr-FR" b="1" dirty="0" smtClean="0"/>
              <a:t> </a:t>
            </a:r>
            <a:r>
              <a:rPr lang="fr-FR" b="1" dirty="0" err="1" smtClean="0"/>
              <a:t>example</a:t>
            </a:r>
            <a:r>
              <a:rPr lang="fr-FR" b="1" dirty="0" smtClean="0"/>
              <a:t> design </a:t>
            </a:r>
          </a:p>
          <a:p>
            <a:r>
              <a:rPr lang="fr-FR" dirty="0" smtClean="0"/>
              <a:t>Key informant Interviews </a:t>
            </a:r>
            <a:r>
              <a:rPr lang="fr-FR" dirty="0" err="1" smtClean="0"/>
              <a:t>with</a:t>
            </a:r>
            <a:r>
              <a:rPr lang="fr-FR" dirty="0" smtClean="0"/>
              <a:t> experts, NGO staff, local </a:t>
            </a:r>
            <a:r>
              <a:rPr lang="fr-FR" dirty="0" err="1" smtClean="0"/>
              <a:t>government</a:t>
            </a:r>
            <a:endParaRPr lang="fr-FR" dirty="0" smtClean="0"/>
          </a:p>
          <a:p>
            <a:r>
              <a:rPr lang="fr-FR" dirty="0" smtClean="0"/>
              <a:t>Focus group discussions </a:t>
            </a:r>
            <a:r>
              <a:rPr lang="fr-FR" dirty="0" err="1" smtClean="0"/>
              <a:t>disaggregated</a:t>
            </a:r>
            <a:r>
              <a:rPr lang="fr-FR" dirty="0" smtClean="0"/>
              <a:t> by </a:t>
            </a:r>
            <a:r>
              <a:rPr lang="fr-FR" dirty="0" err="1" smtClean="0"/>
              <a:t>gender</a:t>
            </a:r>
            <a:r>
              <a:rPr lang="fr-FR" dirty="0" smtClean="0"/>
              <a:t> and caste</a:t>
            </a:r>
          </a:p>
          <a:p>
            <a:r>
              <a:rPr lang="fr-FR" dirty="0" err="1" smtClean="0"/>
              <a:t>Household</a:t>
            </a:r>
            <a:r>
              <a:rPr lang="fr-FR" dirty="0" smtClean="0"/>
              <a:t> interviews </a:t>
            </a:r>
          </a:p>
          <a:p>
            <a:r>
              <a:rPr lang="fr-FR" dirty="0" err="1" smtClean="0"/>
              <a:t>Participatory</a:t>
            </a:r>
            <a:r>
              <a:rPr lang="fr-FR" dirty="0" smtClean="0"/>
              <a:t> </a:t>
            </a:r>
            <a:r>
              <a:rPr lang="fr-FR" dirty="0" err="1" smtClean="0"/>
              <a:t>approaches</a:t>
            </a:r>
            <a:r>
              <a:rPr lang="fr-FR" dirty="0" smtClean="0"/>
              <a:t> (</a:t>
            </a:r>
            <a:r>
              <a:rPr lang="fr-FR" dirty="0" err="1" smtClean="0"/>
              <a:t>transect</a:t>
            </a:r>
            <a:r>
              <a:rPr lang="fr-FR" dirty="0" smtClean="0"/>
              <a:t> </a:t>
            </a:r>
            <a:r>
              <a:rPr lang="fr-FR" dirty="0" err="1" smtClean="0"/>
              <a:t>walk</a:t>
            </a:r>
            <a:r>
              <a:rPr lang="fr-FR" dirty="0" smtClean="0"/>
              <a:t>, observations, village </a:t>
            </a:r>
            <a:r>
              <a:rPr lang="fr-FR" dirty="0" err="1" smtClean="0"/>
              <a:t>map</a:t>
            </a:r>
            <a:r>
              <a:rPr lang="fr-FR" dirty="0" smtClean="0"/>
              <a:t>)</a:t>
            </a:r>
          </a:p>
          <a:p>
            <a:r>
              <a:rPr lang="fr-FR" dirty="0" smtClean="0"/>
              <a:t>Minutes of meetings of user groups</a:t>
            </a:r>
          </a:p>
          <a:p>
            <a:r>
              <a:rPr lang="fr-FR" dirty="0" smtClean="0"/>
              <a:t>Project documents</a:t>
            </a:r>
          </a:p>
          <a:p>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9</a:t>
            </a:fld>
            <a:endParaRPr lang="en-US"/>
          </a:p>
        </p:txBody>
      </p:sp>
    </p:spTree>
    <p:extLst>
      <p:ext uri="{BB962C8B-B14F-4D97-AF65-F5344CB8AC3E}">
        <p14:creationId xmlns:p14="http://schemas.microsoft.com/office/powerpoint/2010/main" val="1343997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10</a:t>
            </a:fld>
            <a:endParaRPr lang="en-US"/>
          </a:p>
        </p:txBody>
      </p:sp>
    </p:spTree>
    <p:extLst>
      <p:ext uri="{BB962C8B-B14F-4D97-AF65-F5344CB8AC3E}">
        <p14:creationId xmlns:p14="http://schemas.microsoft.com/office/powerpoint/2010/main" val="1170522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11</a:t>
            </a:fld>
            <a:endParaRPr lang="en-US"/>
          </a:p>
        </p:txBody>
      </p:sp>
    </p:spTree>
    <p:extLst>
      <p:ext uri="{BB962C8B-B14F-4D97-AF65-F5344CB8AC3E}">
        <p14:creationId xmlns:p14="http://schemas.microsoft.com/office/powerpoint/2010/main" val="422849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3B0AC6A7-0F73-49EE-ADFB-C49F2B6A8CD5}" type="slidenum">
              <a:rPr lang="en-US" smtClean="0"/>
              <a:t>12</a:t>
            </a:fld>
            <a:endParaRPr lang="en-US"/>
          </a:p>
        </p:txBody>
      </p:sp>
    </p:spTree>
    <p:extLst>
      <p:ext uri="{BB962C8B-B14F-4D97-AF65-F5344CB8AC3E}">
        <p14:creationId xmlns:p14="http://schemas.microsoft.com/office/powerpoint/2010/main" val="16453338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jp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1"/>
            <a:ext cx="9144000" cy="5616000"/>
          </a:xfrm>
          <a:prstGeom prst="rect">
            <a:avLst/>
          </a:prstGeom>
        </p:spPr>
        <p:txBody>
          <a:bodyPr/>
          <a:lstStyle/>
          <a:p>
            <a:r>
              <a:rPr lang="en-US" smtClean="0"/>
              <a:t>Click icon to add picture</a:t>
            </a:r>
            <a:endParaRPr lang="en-US" dirty="0"/>
          </a:p>
        </p:txBody>
      </p:sp>
      <p:pic>
        <p:nvPicPr>
          <p:cNvPr id="2050" name="Picture 2" descr="P:\02-Communications\2. Publications - design &amp; templates\2. Logos\WIN Logo\For General Use\WIN Logo.jpg"/>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78772" y="6080589"/>
            <a:ext cx="1204781" cy="488396"/>
          </a:xfrm>
          <a:prstGeom prst="rect">
            <a:avLst/>
          </a:prstGeom>
          <a:noFill/>
          <a:extLst>
            <a:ext uri="{909E8E84-426E-40DD-AFC4-6F175D3DCCD1}">
              <a14:hiddenFill xmlns:a14="http://schemas.microsoft.com/office/drawing/2010/main">
                <a:solidFill>
                  <a:srgbClr val="FFFFFF"/>
                </a:solidFill>
              </a14:hiddenFill>
            </a:ext>
          </a:extLst>
        </p:spPr>
      </p:pic>
      <p:sp>
        <p:nvSpPr>
          <p:cNvPr id="39" name="Rectangle 38"/>
          <p:cNvSpPr/>
          <p:nvPr userDrawn="1"/>
        </p:nvSpPr>
        <p:spPr>
          <a:xfrm>
            <a:off x="5280338" y="1"/>
            <a:ext cx="3863663" cy="5615998"/>
          </a:xfrm>
          <a:prstGeom prst="rect">
            <a:avLst/>
          </a:prstGeom>
          <a:solidFill>
            <a:srgbClr val="FFFFFF">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txBox="1">
            <a:spLocks noGrp="1"/>
          </p:cNvSpPr>
          <p:nvPr>
            <p:ph type="ctrTitle" hasCustomPrompt="1"/>
          </p:nvPr>
        </p:nvSpPr>
        <p:spPr>
          <a:xfrm>
            <a:off x="5627026" y="437090"/>
            <a:ext cx="3184557" cy="1048192"/>
          </a:xfrm>
        </p:spPr>
        <p:txBody>
          <a:bodyPr lIns="72000" tIns="72000" rIns="180000" bIns="72000" anchor="t" anchorCtr="0"/>
          <a:lstStyle>
            <a:lvl1pPr algn="l">
              <a:defRPr lang="en-US" sz="2800" b="1" i="0" u="none" strike="noStrike" kern="1200" cap="none" spc="0" baseline="0" dirty="0">
                <a:solidFill>
                  <a:schemeClr val="accent3"/>
                </a:solidFill>
                <a:uFillTx/>
                <a:latin typeface="+mj-lt"/>
                <a:ea typeface=""/>
                <a:cs typeface=""/>
              </a:defRPr>
            </a:lvl1pPr>
          </a:lstStyle>
          <a:p>
            <a:pPr lvl="0"/>
            <a:r>
              <a:rPr lang="en-US" dirty="0" smtClean="0"/>
              <a:t>Click to edit master title style</a:t>
            </a:r>
            <a:endParaRPr lang="en-US" dirty="0"/>
          </a:p>
        </p:txBody>
      </p:sp>
      <p:sp>
        <p:nvSpPr>
          <p:cNvPr id="5" name="Slide Number Placeholder 4"/>
          <p:cNvSpPr>
            <a:spLocks noGrp="1"/>
          </p:cNvSpPr>
          <p:nvPr>
            <p:ph type="sldNum" sz="quarter" idx="13"/>
          </p:nvPr>
        </p:nvSpPr>
        <p:spPr/>
        <p:txBody>
          <a:bodyPr/>
          <a:lstStyle/>
          <a:p>
            <a:fld id="{E0321445-7538-418F-8C82-B39CA92CF145}" type="slidenum">
              <a:rPr lang="en-GB" smtClean="0"/>
              <a:pPr/>
              <a:t>‹#›</a:t>
            </a:fld>
            <a:endParaRPr lang="en-GB" dirty="0"/>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49600" y="5962572"/>
            <a:ext cx="849729" cy="595686"/>
          </a:xfrm>
          <a:prstGeom prst="rect">
            <a:avLst/>
          </a:prstGeom>
        </p:spPr>
      </p:pic>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280338" y="5857348"/>
            <a:ext cx="1298914" cy="693941"/>
          </a:xfrm>
          <a:prstGeom prst="rect">
            <a:avLst/>
          </a:prstGeom>
        </p:spPr>
      </p:pic>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783012" y="5841104"/>
            <a:ext cx="1050874" cy="824338"/>
          </a:xfrm>
          <a:prstGeom prst="rect">
            <a:avLst/>
          </a:prstGeom>
        </p:spPr>
      </p:pic>
    </p:spTree>
    <p:extLst>
      <p:ext uri="{BB962C8B-B14F-4D97-AF65-F5344CB8AC3E}">
        <p14:creationId xmlns:p14="http://schemas.microsoft.com/office/powerpoint/2010/main" val="3225885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316800" y="316800"/>
            <a:ext cx="8496000" cy="885600"/>
          </a:xfrm>
        </p:spPr>
        <p:txBody>
          <a:bodyPr lIns="72000" tIns="72000" rIns="180000" bIns="72000" anchor="ctr" anchorCtr="0"/>
          <a:lstStyle>
            <a:lvl1pPr algn="l">
              <a:defRPr sz="3200">
                <a:solidFill>
                  <a:schemeClr val="accent1"/>
                </a:solidFill>
              </a:defRPr>
            </a:lvl1pPr>
          </a:lstStyle>
          <a:p>
            <a:pPr lvl="0"/>
            <a:r>
              <a:rPr lang="en-US" smtClean="0"/>
              <a:t>Click to edit Master title style</a:t>
            </a:r>
            <a:endParaRPr lang="en-US" dirty="0"/>
          </a:p>
        </p:txBody>
      </p:sp>
      <p:sp>
        <p:nvSpPr>
          <p:cNvPr id="3" name="Subtitle 2"/>
          <p:cNvSpPr txBox="1">
            <a:spLocks noGrp="1"/>
          </p:cNvSpPr>
          <p:nvPr>
            <p:ph type="subTitle" idx="1"/>
          </p:nvPr>
        </p:nvSpPr>
        <p:spPr>
          <a:xfrm>
            <a:off x="316800" y="1194730"/>
            <a:ext cx="8496000" cy="880060"/>
          </a:xfrm>
        </p:spPr>
        <p:txBody>
          <a:bodyPr lIns="72000" tIns="72000" rIns="180000" bIns="72000" anchor="ctr" anchorCtr="0"/>
          <a:lstStyle>
            <a:lvl1pPr marL="0" indent="0" algn="l">
              <a:buNone/>
              <a:defRPr sz="2400">
                <a:solidFill>
                  <a:schemeClr val="accent2"/>
                </a:solidFill>
                <a:latin typeface="+mj-lt"/>
              </a:defRPr>
            </a:lvl1pPr>
          </a:lstStyle>
          <a:p>
            <a:pPr lvl="0"/>
            <a:r>
              <a:rPr lang="en-US" smtClean="0"/>
              <a:t>Click to edit Master subtitle style</a:t>
            </a:r>
            <a:endParaRPr lang="en-US" dirty="0"/>
          </a:p>
        </p:txBody>
      </p:sp>
      <p:sp>
        <p:nvSpPr>
          <p:cNvPr id="10" name="Text Placeholder 2"/>
          <p:cNvSpPr txBox="1">
            <a:spLocks noGrp="1"/>
          </p:cNvSpPr>
          <p:nvPr>
            <p:ph idx="13"/>
          </p:nvPr>
        </p:nvSpPr>
        <p:spPr>
          <a:xfrm>
            <a:off x="316800" y="2251993"/>
            <a:ext cx="8494784" cy="4088351"/>
          </a:xfrm>
          <a:prstGeom prst="rect">
            <a:avLst/>
          </a:prstGeom>
          <a:noFill/>
          <a:ln>
            <a:noFill/>
          </a:ln>
        </p:spPr>
        <p:txBody>
          <a:bodyPr vert="horz" wrap="square" lIns="91440" tIns="45720" rIns="91440" bIns="45720" anchor="ctr" anchorCtr="0" compatLnSpc="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4"/>
          </p:nvPr>
        </p:nvSpPr>
        <p:spPr/>
        <p:txBody>
          <a:bodyPr/>
          <a:lstStyle/>
          <a:p>
            <a:r>
              <a:rPr lang="en-US" smtClean="0"/>
              <a:t>Stockholm World Water Week - August 27, 2016</a:t>
            </a:r>
            <a:endParaRPr lang="en-GB" dirty="0"/>
          </a:p>
        </p:txBody>
      </p:sp>
      <p:sp>
        <p:nvSpPr>
          <p:cNvPr id="6" name="Footer Placeholder 5"/>
          <p:cNvSpPr>
            <a:spLocks noGrp="1"/>
          </p:cNvSpPr>
          <p:nvPr>
            <p:ph type="ftr" sz="quarter" idx="15"/>
          </p:nvPr>
        </p:nvSpPr>
        <p:spPr/>
        <p:txBody>
          <a:bodyPr/>
          <a:lstStyle/>
          <a:p>
            <a:r>
              <a:rPr lang="en-GB" smtClean="0"/>
              <a:t>Water Integrity Network - Strategy 2017-2022</a:t>
            </a:r>
            <a:endParaRPr lang="en-US" dirty="0"/>
          </a:p>
        </p:txBody>
      </p:sp>
      <p:sp>
        <p:nvSpPr>
          <p:cNvPr id="7" name="Slide Number Placeholder 6"/>
          <p:cNvSpPr>
            <a:spLocks noGrp="1"/>
          </p:cNvSpPr>
          <p:nvPr>
            <p:ph type="sldNum" sz="quarter" idx="16"/>
          </p:nvPr>
        </p:nvSpPr>
        <p:spPr/>
        <p:txBody>
          <a:bodyPr/>
          <a:lstStyle/>
          <a:p>
            <a:fld id="{E0321445-7538-418F-8C82-B39CA92CF145}" type="slidenum">
              <a:rPr lang="en-GB" smtClean="0"/>
              <a:pPr/>
              <a:t>‹#›</a:t>
            </a:fld>
            <a:endParaRPr lang="en-GB" dirty="0"/>
          </a:p>
        </p:txBody>
      </p:sp>
    </p:spTree>
    <p:extLst>
      <p:ext uri="{BB962C8B-B14F-4D97-AF65-F5344CB8AC3E}">
        <p14:creationId xmlns:p14="http://schemas.microsoft.com/office/powerpoint/2010/main" val="546826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316800" y="316800"/>
            <a:ext cx="8496000" cy="885600"/>
          </a:xfrm>
        </p:spPr>
        <p:txBody>
          <a:bodyPr lIns="72000" tIns="72000" rIns="180000" bIns="72000" anchor="ctr" anchorCtr="0"/>
          <a:lstStyle>
            <a:lvl1pPr algn="l">
              <a:defRPr sz="3200">
                <a:solidFill>
                  <a:schemeClr val="accent1"/>
                </a:solidFill>
              </a:defRPr>
            </a:lvl1pPr>
          </a:lstStyle>
          <a:p>
            <a:pPr lvl="0"/>
            <a:r>
              <a:rPr lang="en-US" smtClean="0"/>
              <a:t>Click to edit Master title style</a:t>
            </a:r>
            <a:endParaRPr lang="en-US" dirty="0"/>
          </a:p>
        </p:txBody>
      </p:sp>
      <p:sp>
        <p:nvSpPr>
          <p:cNvPr id="3" name="Subtitle 2"/>
          <p:cNvSpPr txBox="1">
            <a:spLocks noGrp="1"/>
          </p:cNvSpPr>
          <p:nvPr>
            <p:ph type="subTitle" idx="1"/>
          </p:nvPr>
        </p:nvSpPr>
        <p:spPr>
          <a:xfrm>
            <a:off x="316800" y="1194730"/>
            <a:ext cx="8496000" cy="880060"/>
          </a:xfrm>
        </p:spPr>
        <p:txBody>
          <a:bodyPr lIns="72000" tIns="72000" rIns="180000" bIns="72000" anchor="ctr" anchorCtr="0"/>
          <a:lstStyle>
            <a:lvl1pPr marL="0" indent="0" algn="l">
              <a:buNone/>
              <a:defRPr sz="2400">
                <a:solidFill>
                  <a:schemeClr val="accent2"/>
                </a:solidFill>
                <a:latin typeface="+mj-lt"/>
              </a:defRPr>
            </a:lvl1pPr>
          </a:lstStyle>
          <a:p>
            <a:pPr lvl="0"/>
            <a:r>
              <a:rPr lang="en-US" smtClean="0"/>
              <a:t>Click to edit Master subtitle style</a:t>
            </a:r>
            <a:endParaRPr lang="en-US" dirty="0"/>
          </a:p>
        </p:txBody>
      </p:sp>
      <p:sp>
        <p:nvSpPr>
          <p:cNvPr id="6" name="Content Placeholder 5"/>
          <p:cNvSpPr>
            <a:spLocks noGrp="1"/>
          </p:cNvSpPr>
          <p:nvPr>
            <p:ph sz="quarter" idx="13"/>
          </p:nvPr>
        </p:nvSpPr>
        <p:spPr>
          <a:xfrm>
            <a:off x="316799" y="2304894"/>
            <a:ext cx="3152788" cy="4043007"/>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6" name="Content Placeholder 5"/>
          <p:cNvSpPr>
            <a:spLocks noGrp="1"/>
          </p:cNvSpPr>
          <p:nvPr>
            <p:ph sz="quarter" idx="14"/>
          </p:nvPr>
        </p:nvSpPr>
        <p:spPr>
          <a:xfrm>
            <a:off x="3839505" y="2304894"/>
            <a:ext cx="4975665" cy="4043007"/>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4"/>
          <p:cNvSpPr>
            <a:spLocks noGrp="1"/>
          </p:cNvSpPr>
          <p:nvPr>
            <p:ph type="dt" sz="half" idx="15"/>
          </p:nvPr>
        </p:nvSpPr>
        <p:spPr/>
        <p:txBody>
          <a:bodyPr/>
          <a:lstStyle/>
          <a:p>
            <a:r>
              <a:rPr lang="en-US" smtClean="0"/>
              <a:t>Stockholm World Water Week - August 27, 2016</a:t>
            </a:r>
            <a:endParaRPr lang="en-GB" dirty="0"/>
          </a:p>
        </p:txBody>
      </p:sp>
      <p:sp>
        <p:nvSpPr>
          <p:cNvPr id="7" name="Footer Placeholder 6"/>
          <p:cNvSpPr>
            <a:spLocks noGrp="1"/>
          </p:cNvSpPr>
          <p:nvPr>
            <p:ph type="ftr" sz="quarter" idx="16"/>
          </p:nvPr>
        </p:nvSpPr>
        <p:spPr/>
        <p:txBody>
          <a:bodyPr/>
          <a:lstStyle/>
          <a:p>
            <a:r>
              <a:rPr lang="en-GB" smtClean="0"/>
              <a:t>Water Integrity Network - Strategy 2017-2022</a:t>
            </a:r>
            <a:endParaRPr lang="en-US" dirty="0"/>
          </a:p>
        </p:txBody>
      </p:sp>
      <p:sp>
        <p:nvSpPr>
          <p:cNvPr id="10" name="Slide Number Placeholder 9"/>
          <p:cNvSpPr>
            <a:spLocks noGrp="1"/>
          </p:cNvSpPr>
          <p:nvPr>
            <p:ph type="sldNum" sz="quarter" idx="17"/>
          </p:nvPr>
        </p:nvSpPr>
        <p:spPr/>
        <p:txBody>
          <a:bodyPr/>
          <a:lstStyle/>
          <a:p>
            <a:fld id="{E0321445-7538-418F-8C82-B39CA92CF145}" type="slidenum">
              <a:rPr lang="en-GB" smtClean="0"/>
              <a:pPr/>
              <a:t>‹#›</a:t>
            </a:fld>
            <a:endParaRPr lang="en-GB" dirty="0"/>
          </a:p>
        </p:txBody>
      </p:sp>
    </p:spTree>
    <p:extLst>
      <p:ext uri="{BB962C8B-B14F-4D97-AF65-F5344CB8AC3E}">
        <p14:creationId xmlns:p14="http://schemas.microsoft.com/office/powerpoint/2010/main" val="3262875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316800" y="316800"/>
            <a:ext cx="8496000" cy="885600"/>
          </a:xfrm>
        </p:spPr>
        <p:txBody>
          <a:bodyPr lIns="72000" tIns="72000" rIns="180000" bIns="72000" anchor="ctr" anchorCtr="0"/>
          <a:lstStyle>
            <a:lvl1pPr algn="l">
              <a:defRPr sz="3200">
                <a:solidFill>
                  <a:schemeClr val="accent1"/>
                </a:solidFill>
              </a:defRPr>
            </a:lvl1pPr>
          </a:lstStyle>
          <a:p>
            <a:pPr lvl="0"/>
            <a:r>
              <a:rPr lang="en-US" smtClean="0"/>
              <a:t>Click to edit Master title style</a:t>
            </a:r>
            <a:endParaRPr lang="en-US" dirty="0"/>
          </a:p>
        </p:txBody>
      </p:sp>
      <p:sp>
        <p:nvSpPr>
          <p:cNvPr id="3" name="Subtitle 2"/>
          <p:cNvSpPr txBox="1">
            <a:spLocks noGrp="1"/>
          </p:cNvSpPr>
          <p:nvPr>
            <p:ph type="subTitle" idx="1"/>
          </p:nvPr>
        </p:nvSpPr>
        <p:spPr>
          <a:xfrm>
            <a:off x="316800" y="1194730"/>
            <a:ext cx="8496000" cy="880060"/>
          </a:xfrm>
        </p:spPr>
        <p:txBody>
          <a:bodyPr lIns="72000" tIns="72000" rIns="180000" bIns="72000" anchor="ctr" anchorCtr="0"/>
          <a:lstStyle>
            <a:lvl1pPr marL="0" indent="0" algn="l">
              <a:buNone/>
              <a:defRPr sz="2400">
                <a:solidFill>
                  <a:schemeClr val="accent2"/>
                </a:solidFill>
                <a:latin typeface="+mj-lt"/>
              </a:defRPr>
            </a:lvl1pPr>
          </a:lstStyle>
          <a:p>
            <a:pPr lvl="0"/>
            <a:r>
              <a:rPr lang="en-US" smtClean="0"/>
              <a:t>Click to edit Master subtitle style</a:t>
            </a:r>
            <a:endParaRPr lang="en-US" dirty="0"/>
          </a:p>
        </p:txBody>
      </p:sp>
      <p:sp>
        <p:nvSpPr>
          <p:cNvPr id="6" name="Content Placeholder 5"/>
          <p:cNvSpPr>
            <a:spLocks noGrp="1"/>
          </p:cNvSpPr>
          <p:nvPr>
            <p:ph sz="quarter" idx="13"/>
          </p:nvPr>
        </p:nvSpPr>
        <p:spPr>
          <a:xfrm>
            <a:off x="316799" y="2304894"/>
            <a:ext cx="4930702" cy="405056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6" name="Content Placeholder 5"/>
          <p:cNvSpPr>
            <a:spLocks noGrp="1"/>
          </p:cNvSpPr>
          <p:nvPr>
            <p:ph sz="quarter" idx="14"/>
          </p:nvPr>
        </p:nvSpPr>
        <p:spPr>
          <a:xfrm>
            <a:off x="5627027" y="2304894"/>
            <a:ext cx="3188143" cy="405056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4"/>
          <p:cNvSpPr>
            <a:spLocks noGrp="1"/>
          </p:cNvSpPr>
          <p:nvPr>
            <p:ph type="dt" sz="half" idx="15"/>
          </p:nvPr>
        </p:nvSpPr>
        <p:spPr/>
        <p:txBody>
          <a:bodyPr/>
          <a:lstStyle/>
          <a:p>
            <a:r>
              <a:rPr lang="en-US" smtClean="0"/>
              <a:t>Stockholm World Water Week - August 27, 2016</a:t>
            </a:r>
            <a:endParaRPr lang="en-GB" dirty="0"/>
          </a:p>
        </p:txBody>
      </p:sp>
      <p:sp>
        <p:nvSpPr>
          <p:cNvPr id="7" name="Footer Placeholder 6"/>
          <p:cNvSpPr>
            <a:spLocks noGrp="1"/>
          </p:cNvSpPr>
          <p:nvPr>
            <p:ph type="ftr" sz="quarter" idx="16"/>
          </p:nvPr>
        </p:nvSpPr>
        <p:spPr/>
        <p:txBody>
          <a:bodyPr/>
          <a:lstStyle/>
          <a:p>
            <a:r>
              <a:rPr lang="en-GB" smtClean="0"/>
              <a:t>Water Integrity Network - Strategy 2017-2022</a:t>
            </a:r>
            <a:endParaRPr lang="en-US" dirty="0"/>
          </a:p>
        </p:txBody>
      </p:sp>
      <p:sp>
        <p:nvSpPr>
          <p:cNvPr id="10" name="Slide Number Placeholder 9"/>
          <p:cNvSpPr>
            <a:spLocks noGrp="1"/>
          </p:cNvSpPr>
          <p:nvPr>
            <p:ph type="sldNum" sz="quarter" idx="17"/>
          </p:nvPr>
        </p:nvSpPr>
        <p:spPr/>
        <p:txBody>
          <a:bodyPr/>
          <a:lstStyle/>
          <a:p>
            <a:fld id="{E0321445-7538-418F-8C82-B39CA92CF145}" type="slidenum">
              <a:rPr lang="en-GB" smtClean="0"/>
              <a:pPr/>
              <a:t>‹#›</a:t>
            </a:fld>
            <a:endParaRPr lang="en-GB" dirty="0"/>
          </a:p>
        </p:txBody>
      </p:sp>
    </p:spTree>
    <p:extLst>
      <p:ext uri="{BB962C8B-B14F-4D97-AF65-F5344CB8AC3E}">
        <p14:creationId xmlns:p14="http://schemas.microsoft.com/office/powerpoint/2010/main" val="3516026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Stockholm World Water Week - August 27, 2016</a:t>
            </a:r>
            <a:endParaRPr lang="en-GB" dirty="0"/>
          </a:p>
        </p:txBody>
      </p:sp>
      <p:sp>
        <p:nvSpPr>
          <p:cNvPr id="6" name="Footer Placeholder 5"/>
          <p:cNvSpPr>
            <a:spLocks noGrp="1"/>
          </p:cNvSpPr>
          <p:nvPr>
            <p:ph type="ftr" sz="quarter" idx="11"/>
          </p:nvPr>
        </p:nvSpPr>
        <p:spPr/>
        <p:txBody>
          <a:bodyPr/>
          <a:lstStyle/>
          <a:p>
            <a:r>
              <a:rPr lang="en-GB" smtClean="0"/>
              <a:t>Water Integrity Network - Strategy 2017-2022</a:t>
            </a:r>
            <a:endParaRPr lang="en-US" dirty="0"/>
          </a:p>
        </p:txBody>
      </p:sp>
      <p:sp>
        <p:nvSpPr>
          <p:cNvPr id="7" name="Slide Number Placeholder 6"/>
          <p:cNvSpPr>
            <a:spLocks noGrp="1"/>
          </p:cNvSpPr>
          <p:nvPr>
            <p:ph type="sldNum" sz="quarter" idx="12"/>
          </p:nvPr>
        </p:nvSpPr>
        <p:spPr/>
        <p:txBody>
          <a:bodyPr/>
          <a:lstStyle/>
          <a:p>
            <a:fld id="{E0321445-7538-418F-8C82-B39CA92CF145}" type="slidenum">
              <a:rPr lang="en-GB" smtClean="0"/>
              <a:pPr/>
              <a:t>‹#›</a:t>
            </a:fld>
            <a:endParaRPr lang="en-GB" dirty="0"/>
          </a:p>
        </p:txBody>
      </p:sp>
    </p:spTree>
    <p:extLst>
      <p:ext uri="{BB962C8B-B14F-4D97-AF65-F5344CB8AC3E}">
        <p14:creationId xmlns:p14="http://schemas.microsoft.com/office/powerpoint/2010/main" val="1785962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316800" y="316800"/>
            <a:ext cx="8496000" cy="885600"/>
          </a:xfrm>
        </p:spPr>
        <p:txBody>
          <a:bodyPr lIns="72000" tIns="72000" rIns="180000" bIns="72000" anchor="ctr" anchorCtr="0"/>
          <a:lstStyle>
            <a:lvl1pPr algn="l">
              <a:defRPr sz="3200">
                <a:solidFill>
                  <a:schemeClr val="accent1"/>
                </a:solidFill>
              </a:defRPr>
            </a:lvl1pPr>
          </a:lstStyle>
          <a:p>
            <a:pPr lvl="0"/>
            <a:r>
              <a:rPr lang="en-US" smtClean="0"/>
              <a:t>Click to edit Master title style</a:t>
            </a:r>
            <a:endParaRPr lang="en-US" dirty="0"/>
          </a:p>
        </p:txBody>
      </p:sp>
      <p:sp>
        <p:nvSpPr>
          <p:cNvPr id="3" name="Subtitle 2"/>
          <p:cNvSpPr txBox="1">
            <a:spLocks noGrp="1"/>
          </p:cNvSpPr>
          <p:nvPr>
            <p:ph type="subTitle" idx="1"/>
          </p:nvPr>
        </p:nvSpPr>
        <p:spPr>
          <a:xfrm>
            <a:off x="316800" y="1194730"/>
            <a:ext cx="8496000" cy="880060"/>
          </a:xfrm>
        </p:spPr>
        <p:txBody>
          <a:bodyPr lIns="72000" tIns="72000" rIns="180000" bIns="72000" anchor="ctr" anchorCtr="0"/>
          <a:lstStyle>
            <a:lvl1pPr marL="0" indent="0" algn="l">
              <a:buNone/>
              <a:defRPr sz="2400">
                <a:solidFill>
                  <a:schemeClr val="accent2"/>
                </a:solidFill>
                <a:latin typeface="+mj-lt"/>
              </a:defRPr>
            </a:lvl1pPr>
          </a:lstStyle>
          <a:p>
            <a:pPr lvl="0"/>
            <a:r>
              <a:rPr lang="en-US" smtClean="0"/>
              <a:t>Click to edit Master subtitle style</a:t>
            </a:r>
            <a:endParaRPr lang="en-US" dirty="0"/>
          </a:p>
        </p:txBody>
      </p:sp>
      <p:pic>
        <p:nvPicPr>
          <p:cNvPr id="11" name="Picture 3" descr="P:\02-Communications\2. Publications - design &amp; templates\6. Style &amp; Brand\WIN style\waves\wave_4colors.png"/>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3786974"/>
            <a:ext cx="9144000" cy="1135267"/>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4"/>
          <p:cNvSpPr>
            <a:spLocks noGrp="1"/>
          </p:cNvSpPr>
          <p:nvPr>
            <p:ph type="dt" sz="half" idx="10"/>
          </p:nvPr>
        </p:nvSpPr>
        <p:spPr/>
        <p:txBody>
          <a:bodyPr/>
          <a:lstStyle/>
          <a:p>
            <a:r>
              <a:rPr lang="en-US" smtClean="0"/>
              <a:t>Stockholm World Water Week - August 27, 2016</a:t>
            </a:r>
            <a:endParaRPr lang="en-GB" dirty="0"/>
          </a:p>
        </p:txBody>
      </p:sp>
      <p:sp>
        <p:nvSpPr>
          <p:cNvPr id="6" name="Footer Placeholder 5"/>
          <p:cNvSpPr>
            <a:spLocks noGrp="1"/>
          </p:cNvSpPr>
          <p:nvPr>
            <p:ph type="ftr" sz="quarter" idx="11"/>
          </p:nvPr>
        </p:nvSpPr>
        <p:spPr/>
        <p:txBody>
          <a:bodyPr/>
          <a:lstStyle/>
          <a:p>
            <a:r>
              <a:rPr lang="en-GB" smtClean="0"/>
              <a:t>Water Integrity Network - Strategy 2017-2022</a:t>
            </a:r>
            <a:endParaRPr lang="en-US" dirty="0"/>
          </a:p>
        </p:txBody>
      </p:sp>
      <p:sp>
        <p:nvSpPr>
          <p:cNvPr id="7" name="Slide Number Placeholder 6"/>
          <p:cNvSpPr>
            <a:spLocks noGrp="1"/>
          </p:cNvSpPr>
          <p:nvPr>
            <p:ph type="sldNum" sz="quarter" idx="12"/>
          </p:nvPr>
        </p:nvSpPr>
        <p:spPr/>
        <p:txBody>
          <a:bodyPr/>
          <a:lstStyle/>
          <a:p>
            <a:fld id="{E0321445-7538-418F-8C82-B39CA92CF145}" type="slidenum">
              <a:rPr lang="en-GB" smtClean="0"/>
              <a:pPr/>
              <a:t>‹#›</a:t>
            </a:fld>
            <a:endParaRPr lang="en-GB" dirty="0"/>
          </a:p>
        </p:txBody>
      </p:sp>
    </p:spTree>
    <p:extLst>
      <p:ext uri="{BB962C8B-B14F-4D97-AF65-F5344CB8AC3E}">
        <p14:creationId xmlns:p14="http://schemas.microsoft.com/office/powerpoint/2010/main" val="2701952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grpSp>
        <p:nvGrpSpPr>
          <p:cNvPr id="3" name="Group 2"/>
          <p:cNvGrpSpPr/>
          <p:nvPr userDrawn="1"/>
        </p:nvGrpSpPr>
        <p:grpSpPr>
          <a:xfrm>
            <a:off x="-9635" y="-50111"/>
            <a:ext cx="9174229" cy="6958221"/>
            <a:chOff x="-9635" y="-50111"/>
            <a:chExt cx="9174229" cy="6958221"/>
          </a:xfrm>
        </p:grpSpPr>
        <p:grpSp>
          <p:nvGrpSpPr>
            <p:cNvPr id="32" name="Group 28"/>
            <p:cNvGrpSpPr/>
            <p:nvPr userDrawn="1"/>
          </p:nvGrpSpPr>
          <p:grpSpPr>
            <a:xfrm>
              <a:off x="-9635" y="0"/>
              <a:ext cx="9144000" cy="6858000"/>
              <a:chOff x="0" y="0"/>
              <a:chExt cx="9144000" cy="6858000"/>
            </a:xfrm>
          </p:grpSpPr>
          <p:sp>
            <p:nvSpPr>
              <p:cNvPr id="52" name="Rectangle 47"/>
              <p:cNvSpPr/>
              <p:nvPr/>
            </p:nvSpPr>
            <p:spPr>
              <a:xfrm>
                <a:off x="0" y="0"/>
                <a:ext cx="324977" cy="6858000"/>
              </a:xfrm>
              <a:prstGeom prst="rect">
                <a:avLst/>
              </a:prstGeom>
              <a:solidFill>
                <a:srgbClr val="F2F2F2"/>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26531"/>
                  </a:solidFill>
                  <a:uFillTx/>
                  <a:latin typeface="Calibri"/>
                  <a:ea typeface=""/>
                  <a:cs typeface=""/>
                </a:endParaRPr>
              </a:p>
            </p:txBody>
          </p:sp>
          <p:sp>
            <p:nvSpPr>
              <p:cNvPr id="53" name="Rectangle 48"/>
              <p:cNvSpPr/>
              <p:nvPr/>
            </p:nvSpPr>
            <p:spPr>
              <a:xfrm>
                <a:off x="8821219" y="0"/>
                <a:ext cx="322780" cy="6858000"/>
              </a:xfrm>
              <a:prstGeom prst="rect">
                <a:avLst/>
              </a:prstGeom>
              <a:solidFill>
                <a:srgbClr val="F2F2F2"/>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26531"/>
                  </a:solidFill>
                  <a:uFillTx/>
                  <a:latin typeface="Calibri"/>
                  <a:ea typeface=""/>
                  <a:cs typeface=""/>
                </a:endParaRPr>
              </a:p>
            </p:txBody>
          </p:sp>
          <p:sp>
            <p:nvSpPr>
              <p:cNvPr id="54" name="Rectangle 49"/>
              <p:cNvSpPr/>
              <p:nvPr/>
            </p:nvSpPr>
            <p:spPr>
              <a:xfrm>
                <a:off x="0" y="1"/>
                <a:ext cx="9072500" cy="317990"/>
              </a:xfrm>
              <a:prstGeom prst="rect">
                <a:avLst/>
              </a:prstGeom>
              <a:solidFill>
                <a:srgbClr val="F2F2F2"/>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26531"/>
                  </a:solidFill>
                  <a:uFillTx/>
                  <a:latin typeface="Calibri"/>
                  <a:ea typeface=""/>
                  <a:cs typeface=""/>
                </a:endParaRPr>
              </a:p>
            </p:txBody>
          </p:sp>
          <p:sp>
            <p:nvSpPr>
              <p:cNvPr id="55" name="Rectangle 50"/>
              <p:cNvSpPr/>
              <p:nvPr/>
            </p:nvSpPr>
            <p:spPr>
              <a:xfrm>
                <a:off x="0" y="6516152"/>
                <a:ext cx="9144000" cy="341847"/>
              </a:xfrm>
              <a:prstGeom prst="rect">
                <a:avLst/>
              </a:prstGeom>
              <a:solidFill>
                <a:srgbClr val="F2F2F2"/>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26531"/>
                  </a:solidFill>
                  <a:uFillTx/>
                  <a:latin typeface="Calibri"/>
                  <a:ea typeface=""/>
                  <a:cs typeface=""/>
                </a:endParaRPr>
              </a:p>
            </p:txBody>
          </p:sp>
        </p:grpSp>
        <p:cxnSp>
          <p:nvCxnSpPr>
            <p:cNvPr id="33" name="Straight Connector 29"/>
            <p:cNvCxnSpPr/>
            <p:nvPr userDrawn="1"/>
          </p:nvCxnSpPr>
          <p:spPr>
            <a:xfrm flipV="1">
              <a:off x="315343" y="-1"/>
              <a:ext cx="0" cy="6858000"/>
            </a:xfrm>
            <a:prstGeom prst="straightConnector1">
              <a:avLst/>
            </a:prstGeom>
            <a:noFill/>
            <a:ln w="3172">
              <a:solidFill>
                <a:srgbClr val="FF0066"/>
              </a:solidFill>
              <a:custDash>
                <a:ds d="100000" sp="100000"/>
              </a:custDash>
            </a:ln>
          </p:spPr>
        </p:cxnSp>
        <p:cxnSp>
          <p:nvCxnSpPr>
            <p:cNvPr id="34" name="Straight Connector 30"/>
            <p:cNvCxnSpPr/>
            <p:nvPr userDrawn="1"/>
          </p:nvCxnSpPr>
          <p:spPr>
            <a:xfrm flipV="1">
              <a:off x="8811584" y="-1"/>
              <a:ext cx="0" cy="6858000"/>
            </a:xfrm>
            <a:prstGeom prst="straightConnector1">
              <a:avLst/>
            </a:prstGeom>
            <a:noFill/>
            <a:ln w="3172">
              <a:solidFill>
                <a:srgbClr val="FF0066"/>
              </a:solidFill>
              <a:custDash>
                <a:ds d="100000" sp="100000"/>
              </a:custDash>
            </a:ln>
          </p:spPr>
        </p:cxnSp>
        <p:grpSp>
          <p:nvGrpSpPr>
            <p:cNvPr id="35" name="Group 31"/>
            <p:cNvGrpSpPr/>
            <p:nvPr userDrawn="1"/>
          </p:nvGrpSpPr>
          <p:grpSpPr>
            <a:xfrm>
              <a:off x="5247501" y="1"/>
              <a:ext cx="379526" cy="6908109"/>
              <a:chOff x="5715000" y="0"/>
              <a:chExt cx="457200" cy="6908109"/>
            </a:xfrm>
          </p:grpSpPr>
          <p:cxnSp>
            <p:nvCxnSpPr>
              <p:cNvPr id="50" name="Straight Connector 45"/>
              <p:cNvCxnSpPr/>
              <p:nvPr/>
            </p:nvCxnSpPr>
            <p:spPr>
              <a:xfrm flipV="1">
                <a:off x="5715000" y="0"/>
                <a:ext cx="0" cy="6908109"/>
              </a:xfrm>
              <a:prstGeom prst="straightConnector1">
                <a:avLst/>
              </a:prstGeom>
              <a:noFill/>
              <a:ln w="3172">
                <a:solidFill>
                  <a:srgbClr val="FF0066"/>
                </a:solidFill>
                <a:custDash>
                  <a:ds d="100000" sp="100000"/>
                </a:custDash>
              </a:ln>
            </p:spPr>
          </p:cxnSp>
          <p:cxnSp>
            <p:nvCxnSpPr>
              <p:cNvPr id="51" name="Straight Connector 46"/>
              <p:cNvCxnSpPr/>
              <p:nvPr/>
            </p:nvCxnSpPr>
            <p:spPr>
              <a:xfrm flipV="1">
                <a:off x="6172200" y="0"/>
                <a:ext cx="0" cy="6908109"/>
              </a:xfrm>
              <a:prstGeom prst="straightConnector1">
                <a:avLst/>
              </a:prstGeom>
              <a:noFill/>
              <a:ln w="3172">
                <a:solidFill>
                  <a:srgbClr val="FF0066"/>
                </a:solidFill>
                <a:custDash>
                  <a:ds d="100000" sp="100000"/>
                </a:custDash>
              </a:ln>
            </p:spPr>
          </p:cxnSp>
        </p:grpSp>
        <p:cxnSp>
          <p:nvCxnSpPr>
            <p:cNvPr id="36" name="Straight Connector 32"/>
            <p:cNvCxnSpPr/>
            <p:nvPr userDrawn="1"/>
          </p:nvCxnSpPr>
          <p:spPr>
            <a:xfrm rot="16199987" flipV="1">
              <a:off x="4572000" y="-4253991"/>
              <a:ext cx="0" cy="9144000"/>
            </a:xfrm>
            <a:prstGeom prst="straightConnector1">
              <a:avLst/>
            </a:prstGeom>
            <a:noFill/>
            <a:ln w="3172">
              <a:solidFill>
                <a:srgbClr val="FF0066"/>
              </a:solidFill>
              <a:custDash>
                <a:ds d="100000" sp="100000"/>
              </a:custDash>
            </a:ln>
          </p:spPr>
        </p:cxnSp>
        <p:cxnSp>
          <p:nvCxnSpPr>
            <p:cNvPr id="38" name="Straight Connector 51"/>
            <p:cNvCxnSpPr/>
            <p:nvPr userDrawn="1"/>
          </p:nvCxnSpPr>
          <p:spPr>
            <a:xfrm rot="16199987" flipV="1">
              <a:off x="4590510" y="1944170"/>
              <a:ext cx="0" cy="9144000"/>
            </a:xfrm>
            <a:prstGeom prst="straightConnector1">
              <a:avLst/>
            </a:prstGeom>
            <a:noFill/>
            <a:ln w="3172">
              <a:solidFill>
                <a:srgbClr val="FF0066"/>
              </a:solidFill>
              <a:custDash>
                <a:ds d="100000" sp="100000"/>
              </a:custDash>
            </a:ln>
          </p:spPr>
        </p:cxnSp>
        <p:grpSp>
          <p:nvGrpSpPr>
            <p:cNvPr id="39" name="Group 36"/>
            <p:cNvGrpSpPr/>
            <p:nvPr userDrawn="1"/>
          </p:nvGrpSpPr>
          <p:grpSpPr>
            <a:xfrm>
              <a:off x="1717859" y="-1"/>
              <a:ext cx="354691" cy="6908109"/>
              <a:chOff x="2971800" y="0"/>
              <a:chExt cx="457200" cy="6908109"/>
            </a:xfrm>
          </p:grpSpPr>
          <p:cxnSp>
            <p:nvCxnSpPr>
              <p:cNvPr id="46" name="Straight Connector 37"/>
              <p:cNvCxnSpPr/>
              <p:nvPr/>
            </p:nvCxnSpPr>
            <p:spPr>
              <a:xfrm flipV="1">
                <a:off x="2971800" y="0"/>
                <a:ext cx="0" cy="6908109"/>
              </a:xfrm>
              <a:prstGeom prst="straightConnector1">
                <a:avLst/>
              </a:prstGeom>
              <a:noFill/>
              <a:ln w="3172">
                <a:solidFill>
                  <a:srgbClr val="FF0066"/>
                </a:solidFill>
                <a:custDash>
                  <a:ds d="100000" sp="100000"/>
                </a:custDash>
              </a:ln>
            </p:spPr>
          </p:cxnSp>
          <p:cxnSp>
            <p:nvCxnSpPr>
              <p:cNvPr id="47" name="Straight Connector 38"/>
              <p:cNvCxnSpPr/>
              <p:nvPr/>
            </p:nvCxnSpPr>
            <p:spPr>
              <a:xfrm flipV="1">
                <a:off x="3429000" y="0"/>
                <a:ext cx="0" cy="6908109"/>
              </a:xfrm>
              <a:prstGeom prst="straightConnector1">
                <a:avLst/>
              </a:prstGeom>
              <a:noFill/>
              <a:ln w="3172">
                <a:solidFill>
                  <a:srgbClr val="FF0066"/>
                </a:solidFill>
                <a:custDash>
                  <a:ds d="100000" sp="100000"/>
                </a:custDash>
              </a:ln>
            </p:spPr>
          </p:cxnSp>
        </p:grpSp>
        <p:cxnSp>
          <p:nvCxnSpPr>
            <p:cNvPr id="40" name="Straight Connector 51"/>
            <p:cNvCxnSpPr/>
            <p:nvPr userDrawn="1"/>
          </p:nvCxnSpPr>
          <p:spPr>
            <a:xfrm rot="16199987" flipV="1">
              <a:off x="4590510" y="173269"/>
              <a:ext cx="0" cy="9144000"/>
            </a:xfrm>
            <a:prstGeom prst="straightConnector1">
              <a:avLst/>
            </a:prstGeom>
            <a:noFill/>
            <a:ln w="3172">
              <a:solidFill>
                <a:srgbClr val="FF0066"/>
              </a:solidFill>
              <a:custDash>
                <a:ds d="100000" sp="100000"/>
              </a:custDash>
            </a:ln>
          </p:spPr>
        </p:cxnSp>
        <p:cxnSp>
          <p:nvCxnSpPr>
            <p:cNvPr id="41" name="Straight Connector 51"/>
            <p:cNvCxnSpPr/>
            <p:nvPr userDrawn="1"/>
          </p:nvCxnSpPr>
          <p:spPr>
            <a:xfrm rot="16199987" flipV="1">
              <a:off x="4590510" y="1058721"/>
              <a:ext cx="0" cy="9144000"/>
            </a:xfrm>
            <a:prstGeom prst="straightConnector1">
              <a:avLst/>
            </a:prstGeom>
            <a:noFill/>
            <a:ln w="3172">
              <a:solidFill>
                <a:srgbClr val="FF0066"/>
              </a:solidFill>
              <a:custDash>
                <a:ds d="100000" sp="100000"/>
              </a:custDash>
            </a:ln>
          </p:spPr>
        </p:cxnSp>
        <p:cxnSp>
          <p:nvCxnSpPr>
            <p:cNvPr id="42" name="Straight Connector 51"/>
            <p:cNvCxnSpPr/>
            <p:nvPr userDrawn="1"/>
          </p:nvCxnSpPr>
          <p:spPr>
            <a:xfrm rot="16199987" flipV="1">
              <a:off x="4590510" y="-712183"/>
              <a:ext cx="0" cy="9144000"/>
            </a:xfrm>
            <a:prstGeom prst="straightConnector1">
              <a:avLst/>
            </a:prstGeom>
            <a:noFill/>
            <a:ln w="3172">
              <a:solidFill>
                <a:srgbClr val="FF0066"/>
              </a:solidFill>
              <a:custDash>
                <a:ds d="100000" sp="100000"/>
              </a:custDash>
            </a:ln>
          </p:spPr>
        </p:cxnSp>
        <p:cxnSp>
          <p:nvCxnSpPr>
            <p:cNvPr id="43" name="Straight Connector 51"/>
            <p:cNvCxnSpPr/>
            <p:nvPr userDrawn="1"/>
          </p:nvCxnSpPr>
          <p:spPr>
            <a:xfrm rot="16199987" flipV="1">
              <a:off x="4592594" y="-2483087"/>
              <a:ext cx="0" cy="9144000"/>
            </a:xfrm>
            <a:prstGeom prst="straightConnector1">
              <a:avLst/>
            </a:prstGeom>
            <a:noFill/>
            <a:ln w="3172">
              <a:solidFill>
                <a:srgbClr val="FF0066"/>
              </a:solidFill>
              <a:custDash>
                <a:ds d="100000" sp="100000"/>
              </a:custDash>
            </a:ln>
          </p:spPr>
        </p:cxnSp>
        <p:cxnSp>
          <p:nvCxnSpPr>
            <p:cNvPr id="44" name="Straight Connector 51"/>
            <p:cNvCxnSpPr/>
            <p:nvPr userDrawn="1"/>
          </p:nvCxnSpPr>
          <p:spPr>
            <a:xfrm rot="16199987" flipV="1">
              <a:off x="4572000" y="-3368539"/>
              <a:ext cx="0" cy="9144000"/>
            </a:xfrm>
            <a:prstGeom prst="straightConnector1">
              <a:avLst/>
            </a:prstGeom>
            <a:noFill/>
            <a:ln w="3172">
              <a:solidFill>
                <a:srgbClr val="FF0066"/>
              </a:solidFill>
              <a:custDash>
                <a:ds d="100000" sp="100000"/>
              </a:custDash>
            </a:ln>
          </p:spPr>
        </p:cxnSp>
        <p:cxnSp>
          <p:nvCxnSpPr>
            <p:cNvPr id="45" name="Straight Connector 51"/>
            <p:cNvCxnSpPr/>
            <p:nvPr userDrawn="1"/>
          </p:nvCxnSpPr>
          <p:spPr>
            <a:xfrm rot="16199987" flipV="1">
              <a:off x="4590510" y="-1597635"/>
              <a:ext cx="0" cy="9144000"/>
            </a:xfrm>
            <a:prstGeom prst="straightConnector1">
              <a:avLst/>
            </a:prstGeom>
            <a:noFill/>
            <a:ln w="3172">
              <a:solidFill>
                <a:srgbClr val="FF0066"/>
              </a:solidFill>
              <a:custDash>
                <a:ds d="100000" sp="100000"/>
              </a:custDash>
            </a:ln>
          </p:spPr>
        </p:cxnSp>
        <p:grpSp>
          <p:nvGrpSpPr>
            <p:cNvPr id="56" name="Group 55"/>
            <p:cNvGrpSpPr/>
            <p:nvPr userDrawn="1"/>
          </p:nvGrpSpPr>
          <p:grpSpPr>
            <a:xfrm>
              <a:off x="3475066" y="-50110"/>
              <a:ext cx="369919" cy="6908109"/>
              <a:chOff x="2971800" y="0"/>
              <a:chExt cx="457200" cy="6908109"/>
            </a:xfrm>
          </p:grpSpPr>
          <p:cxnSp>
            <p:nvCxnSpPr>
              <p:cNvPr id="57" name="Straight Connector 37"/>
              <p:cNvCxnSpPr/>
              <p:nvPr/>
            </p:nvCxnSpPr>
            <p:spPr>
              <a:xfrm flipV="1">
                <a:off x="2971800" y="0"/>
                <a:ext cx="0" cy="6908109"/>
              </a:xfrm>
              <a:prstGeom prst="straightConnector1">
                <a:avLst/>
              </a:prstGeom>
              <a:noFill/>
              <a:ln w="3172">
                <a:solidFill>
                  <a:srgbClr val="FF0066"/>
                </a:solidFill>
                <a:custDash>
                  <a:ds d="100000" sp="100000"/>
                </a:custDash>
              </a:ln>
            </p:spPr>
          </p:cxnSp>
          <p:cxnSp>
            <p:nvCxnSpPr>
              <p:cNvPr id="58" name="Straight Connector 38"/>
              <p:cNvCxnSpPr/>
              <p:nvPr/>
            </p:nvCxnSpPr>
            <p:spPr>
              <a:xfrm flipV="1">
                <a:off x="3429000" y="0"/>
                <a:ext cx="0" cy="6908109"/>
              </a:xfrm>
              <a:prstGeom prst="straightConnector1">
                <a:avLst/>
              </a:prstGeom>
              <a:noFill/>
              <a:ln w="3172">
                <a:solidFill>
                  <a:srgbClr val="FF0066"/>
                </a:solidFill>
                <a:custDash>
                  <a:ds d="100000" sp="100000"/>
                </a:custDash>
              </a:ln>
            </p:spPr>
          </p:cxnSp>
        </p:grpSp>
        <p:grpSp>
          <p:nvGrpSpPr>
            <p:cNvPr id="59" name="Group 58"/>
            <p:cNvGrpSpPr/>
            <p:nvPr userDrawn="1"/>
          </p:nvGrpSpPr>
          <p:grpSpPr>
            <a:xfrm>
              <a:off x="7029543" y="-50111"/>
              <a:ext cx="379526" cy="6908109"/>
              <a:chOff x="2971800" y="0"/>
              <a:chExt cx="457200" cy="6908109"/>
            </a:xfrm>
          </p:grpSpPr>
          <p:cxnSp>
            <p:nvCxnSpPr>
              <p:cNvPr id="60" name="Straight Connector 37"/>
              <p:cNvCxnSpPr/>
              <p:nvPr/>
            </p:nvCxnSpPr>
            <p:spPr>
              <a:xfrm flipV="1">
                <a:off x="2971800" y="0"/>
                <a:ext cx="0" cy="6908109"/>
              </a:xfrm>
              <a:prstGeom prst="straightConnector1">
                <a:avLst/>
              </a:prstGeom>
              <a:noFill/>
              <a:ln w="3172">
                <a:solidFill>
                  <a:srgbClr val="FF0066"/>
                </a:solidFill>
                <a:custDash>
                  <a:ds d="100000" sp="100000"/>
                </a:custDash>
              </a:ln>
            </p:spPr>
          </p:cxnSp>
          <p:cxnSp>
            <p:nvCxnSpPr>
              <p:cNvPr id="61" name="Straight Connector 38"/>
              <p:cNvCxnSpPr/>
              <p:nvPr/>
            </p:nvCxnSpPr>
            <p:spPr>
              <a:xfrm flipV="1">
                <a:off x="3429000" y="0"/>
                <a:ext cx="0" cy="6908109"/>
              </a:xfrm>
              <a:prstGeom prst="straightConnector1">
                <a:avLst/>
              </a:prstGeom>
              <a:noFill/>
              <a:ln w="3172">
                <a:solidFill>
                  <a:srgbClr val="FF0066"/>
                </a:solidFill>
                <a:custDash>
                  <a:ds d="100000" sp="100000"/>
                </a:custDash>
              </a:ln>
            </p:spPr>
          </p:cxnSp>
        </p:grpSp>
        <p:cxnSp>
          <p:nvCxnSpPr>
            <p:cNvPr id="64" name="Straight Connector 51"/>
            <p:cNvCxnSpPr/>
            <p:nvPr userDrawn="1"/>
          </p:nvCxnSpPr>
          <p:spPr>
            <a:xfrm rot="16199987" flipV="1">
              <a:off x="4572000" y="-2997198"/>
              <a:ext cx="0" cy="9144000"/>
            </a:xfrm>
            <a:prstGeom prst="straightConnector1">
              <a:avLst/>
            </a:prstGeom>
            <a:noFill/>
            <a:ln w="3172">
              <a:solidFill>
                <a:srgbClr val="FF0066"/>
              </a:solidFill>
              <a:custDash>
                <a:ds d="100000" sp="100000"/>
              </a:custDash>
            </a:ln>
          </p:spPr>
        </p:cxnSp>
      </p:grpSp>
    </p:spTree>
    <p:extLst>
      <p:ext uri="{BB962C8B-B14F-4D97-AF65-F5344CB8AC3E}">
        <p14:creationId xmlns:p14="http://schemas.microsoft.com/office/powerpoint/2010/main" val="37602548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s-ES_tradnl" dirty="0" smtClean="0"/>
              <a:t>CLICK TO EDIT MASTER TITLE STYLE</a:t>
            </a:r>
            <a:endParaRPr lang="fr-FR" dirty="0"/>
          </a:p>
        </p:txBody>
      </p:sp>
      <p:sp>
        <p:nvSpPr>
          <p:cNvPr id="3" name="Content Placeholder 2"/>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s-ES_tradnl" dirty="0" err="1" smtClean="0"/>
              <a:t>Click</a:t>
            </a:r>
            <a:r>
              <a:rPr lang="es-ES_tradnl" dirty="0" smtClean="0"/>
              <a:t> </a:t>
            </a:r>
            <a:r>
              <a:rPr lang="es-ES_tradnl" dirty="0" err="1" smtClean="0"/>
              <a:t>to</a:t>
            </a:r>
            <a:r>
              <a:rPr lang="es-ES_tradnl" dirty="0" smtClean="0"/>
              <a:t> </a:t>
            </a:r>
            <a:r>
              <a:rPr lang="es-ES_tradnl" dirty="0" err="1" smtClean="0"/>
              <a:t>edit</a:t>
            </a:r>
            <a:r>
              <a:rPr lang="es-ES_tradnl" dirty="0" smtClean="0"/>
              <a:t> Master </a:t>
            </a:r>
            <a:r>
              <a:rPr lang="es-ES_tradnl" dirty="0" err="1" smtClean="0"/>
              <a:t>text</a:t>
            </a:r>
            <a:r>
              <a:rPr lang="es-ES_tradnl" dirty="0" smtClean="0"/>
              <a:t> </a:t>
            </a:r>
            <a:r>
              <a:rPr lang="es-ES_tradnl" dirty="0" err="1" smtClean="0"/>
              <a:t>styles</a:t>
            </a:r>
            <a:endParaRPr lang="es-ES_tradnl" dirty="0" smtClean="0"/>
          </a:p>
          <a:p>
            <a:pPr lvl="1"/>
            <a:r>
              <a:rPr lang="es-ES_tradnl" dirty="0" err="1" smtClean="0"/>
              <a:t>Second</a:t>
            </a:r>
            <a:r>
              <a:rPr lang="es-ES_tradnl" dirty="0" smtClean="0"/>
              <a:t> </a:t>
            </a:r>
            <a:r>
              <a:rPr lang="es-ES_tradnl" dirty="0" err="1" smtClean="0"/>
              <a:t>level</a:t>
            </a:r>
            <a:endParaRPr lang="es-ES_tradnl" dirty="0" smtClean="0"/>
          </a:p>
          <a:p>
            <a:pPr lvl="2"/>
            <a:r>
              <a:rPr lang="es-ES_tradnl" dirty="0" err="1" smtClean="0"/>
              <a:t>Third</a:t>
            </a:r>
            <a:r>
              <a:rPr lang="es-ES_tradnl" dirty="0" smtClean="0"/>
              <a:t> </a:t>
            </a:r>
            <a:r>
              <a:rPr lang="es-ES_tradnl" dirty="0" err="1" smtClean="0"/>
              <a:t>level</a:t>
            </a:r>
            <a:endParaRPr lang="es-ES_tradnl" dirty="0" smtClean="0"/>
          </a:p>
          <a:p>
            <a:pPr lvl="3"/>
            <a:r>
              <a:rPr lang="es-ES_tradnl" dirty="0" err="1" smtClean="0"/>
              <a:t>Fourth</a:t>
            </a:r>
            <a:r>
              <a:rPr lang="es-ES_tradnl" dirty="0" smtClean="0"/>
              <a:t> </a:t>
            </a:r>
            <a:r>
              <a:rPr lang="es-ES_tradnl" dirty="0" err="1" smtClean="0"/>
              <a:t>level</a:t>
            </a:r>
            <a:endParaRPr lang="es-ES_tradnl" dirty="0" smtClean="0"/>
          </a:p>
          <a:p>
            <a:pPr lvl="4"/>
            <a:r>
              <a:rPr lang="es-ES_tradnl" dirty="0" err="1" smtClean="0"/>
              <a:t>Fifth</a:t>
            </a:r>
            <a:r>
              <a:rPr lang="es-ES_tradnl" dirty="0" smtClean="0"/>
              <a:t> </a:t>
            </a:r>
            <a:r>
              <a:rPr lang="es-ES_tradnl" dirty="0" err="1" smtClean="0"/>
              <a:t>level</a:t>
            </a:r>
            <a:endParaRPr lang="fr-FR" dirty="0"/>
          </a:p>
        </p:txBody>
      </p:sp>
      <p:sp>
        <p:nvSpPr>
          <p:cNvPr id="4" name="Date Placeholder 3"/>
          <p:cNvSpPr>
            <a:spLocks noGrp="1"/>
          </p:cNvSpPr>
          <p:nvPr>
            <p:ph type="dt" sz="half" idx="10"/>
          </p:nvPr>
        </p:nvSpPr>
        <p:spPr/>
        <p:txBody>
          <a:bodyPr/>
          <a:lstStyle/>
          <a:p>
            <a:fld id="{D741C851-FC7B-1644-A5A3-333ACA55DBE9}" type="datetimeFigureOut">
              <a:rPr lang="en-US" smtClean="0"/>
              <a:t>7/14/2017</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90A6BC0-AA54-8944-8C77-FE8347271045}" type="slidenum">
              <a:rPr lang="fr-FR" smtClean="0"/>
              <a:t>‹#›</a:t>
            </a:fld>
            <a:endParaRPr lang="fr-FR" dirty="0"/>
          </a:p>
        </p:txBody>
      </p:sp>
    </p:spTree>
    <p:extLst>
      <p:ext uri="{BB962C8B-B14F-4D97-AF65-F5344CB8AC3E}">
        <p14:creationId xmlns:p14="http://schemas.microsoft.com/office/powerpoint/2010/main" val="4229583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txBox="1">
            <a:spLocks noGrp="1"/>
          </p:cNvSpPr>
          <p:nvPr>
            <p:ph idx="1"/>
          </p:nvPr>
        </p:nvSpPr>
        <p:spPr>
          <a:xfrm>
            <a:off x="315342" y="1574784"/>
            <a:ext cx="8496242" cy="316188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3" name="Text Placeholder 32"/>
          <p:cNvSpPr>
            <a:spLocks noGrp="1"/>
          </p:cNvSpPr>
          <p:nvPr userDrawn="1">
            <p:ph type="body" sz="quarter" idx="10"/>
          </p:nvPr>
        </p:nvSpPr>
        <p:spPr>
          <a:xfrm>
            <a:off x="315342" y="6091673"/>
            <a:ext cx="3819525" cy="187325"/>
          </a:xfrm>
        </p:spPr>
        <p:txBody>
          <a:bodyPr/>
          <a:lstStyle>
            <a:lvl1pPr>
              <a:defRPr sz="900" i="1" baseline="0">
                <a:solidFill>
                  <a:schemeClr val="bg1">
                    <a:lumMod val="75000"/>
                  </a:schemeClr>
                </a:solidFill>
              </a:defRPr>
            </a:lvl1pPr>
          </a:lstStyle>
          <a:p>
            <a:pPr lvl="0"/>
            <a:r>
              <a:rPr lang="en-US" smtClean="0"/>
              <a:t>Click to edit Master text styles</a:t>
            </a:r>
          </a:p>
        </p:txBody>
      </p:sp>
      <p:sp>
        <p:nvSpPr>
          <p:cNvPr id="16" name="Freeform 6"/>
          <p:cNvSpPr>
            <a:spLocks/>
          </p:cNvSpPr>
          <p:nvPr userDrawn="1"/>
        </p:nvSpPr>
        <p:spPr bwMode="auto">
          <a:xfrm>
            <a:off x="315343" y="4736663"/>
            <a:ext cx="8496334" cy="103187"/>
          </a:xfrm>
          <a:custGeom>
            <a:avLst/>
            <a:gdLst>
              <a:gd name="T0" fmla="*/ 0 w 4608"/>
              <a:gd name="T1" fmla="*/ 0 h 65"/>
              <a:gd name="T2" fmla="*/ 224 w 4608"/>
              <a:gd name="T3" fmla="*/ 0 h 65"/>
              <a:gd name="T4" fmla="*/ 286 w 4608"/>
              <a:gd name="T5" fmla="*/ 65 h 65"/>
              <a:gd name="T6" fmla="*/ 349 w 4608"/>
              <a:gd name="T7" fmla="*/ 0 h 65"/>
              <a:gd name="T8" fmla="*/ 4608 w 4608"/>
              <a:gd name="T9" fmla="*/ 0 h 65"/>
            </a:gdLst>
            <a:ahLst/>
            <a:cxnLst>
              <a:cxn ang="0">
                <a:pos x="T0" y="T1"/>
              </a:cxn>
              <a:cxn ang="0">
                <a:pos x="T2" y="T3"/>
              </a:cxn>
              <a:cxn ang="0">
                <a:pos x="T4" y="T5"/>
              </a:cxn>
              <a:cxn ang="0">
                <a:pos x="T6" y="T7"/>
              </a:cxn>
              <a:cxn ang="0">
                <a:pos x="T8" y="T9"/>
              </a:cxn>
            </a:cxnLst>
            <a:rect l="0" t="0" r="r" b="b"/>
            <a:pathLst>
              <a:path w="4608" h="65">
                <a:moveTo>
                  <a:pt x="0" y="0"/>
                </a:moveTo>
                <a:lnTo>
                  <a:pt x="224" y="0"/>
                </a:lnTo>
                <a:lnTo>
                  <a:pt x="286" y="65"/>
                </a:lnTo>
                <a:lnTo>
                  <a:pt x="349" y="0"/>
                </a:lnTo>
                <a:lnTo>
                  <a:pt x="4608" y="0"/>
                </a:lnTo>
              </a:path>
            </a:pathLst>
          </a:custGeom>
          <a:ln w="12700">
            <a:solidFill>
              <a:schemeClr val="accent1"/>
            </a:solidFill>
            <a:headEnd/>
            <a:tailEnd/>
          </a:ln>
          <a:extLst/>
        </p:spPr>
        <p:style>
          <a:lnRef idx="1">
            <a:schemeClr val="accent3"/>
          </a:lnRef>
          <a:fillRef idx="0">
            <a:schemeClr val="accent3"/>
          </a:fillRef>
          <a:effectRef idx="0">
            <a:schemeClr val="accent3"/>
          </a:effectRef>
          <a:fontRef idx="minor">
            <a:schemeClr val="tx1"/>
          </a:fontRef>
        </p:style>
        <p:txBody>
          <a:bodyPr vert="horz" wrap="square" lIns="91440" tIns="45720" rIns="91440" bIns="45720" numCol="1" anchor="t" anchorCtr="0" compatLnSpc="1">
            <a:prstTxWarp prst="textNoShape">
              <a:avLst/>
            </a:prstTxWarp>
          </a:bodyPr>
          <a:lstStyle/>
          <a:p>
            <a:endParaRPr lang="en-US">
              <a:solidFill>
                <a:schemeClr val="tx2">
                  <a:lumMod val="20000"/>
                  <a:lumOff val="80000"/>
                </a:schemeClr>
              </a:solidFill>
            </a:endParaRPr>
          </a:p>
        </p:txBody>
      </p:sp>
      <p:sp>
        <p:nvSpPr>
          <p:cNvPr id="13" name="Text Placeholder 12"/>
          <p:cNvSpPr>
            <a:spLocks noGrp="1"/>
          </p:cNvSpPr>
          <p:nvPr userDrawn="1">
            <p:ph type="body" sz="quarter" idx="15"/>
          </p:nvPr>
        </p:nvSpPr>
        <p:spPr>
          <a:xfrm>
            <a:off x="315343" y="4881563"/>
            <a:ext cx="8496334" cy="749176"/>
          </a:xfrm>
        </p:spPr>
        <p:txBody>
          <a:bodyPr/>
          <a:lstStyle>
            <a:lvl1pPr>
              <a:defRPr sz="2000" b="1"/>
            </a:lvl1pPr>
            <a:lvl2pPr marL="0" indent="0">
              <a:buNone/>
              <a:defRPr sz="1600"/>
            </a:lvl2pPr>
            <a:lvl3pPr>
              <a:defRPr sz="1400"/>
            </a:lvl3pPr>
            <a:lvl4pPr>
              <a:defRPr sz="1200"/>
            </a:lvl4pPr>
            <a:lvl5pPr>
              <a:defRPr sz="1200"/>
            </a:lvl5pPr>
          </a:lstStyle>
          <a:p>
            <a:pPr lvl="0"/>
            <a:r>
              <a:rPr lang="en-US" smtClean="0"/>
              <a:t>Click to edit Master text styles</a:t>
            </a:r>
          </a:p>
        </p:txBody>
      </p:sp>
      <p:cxnSp>
        <p:nvCxnSpPr>
          <p:cNvPr id="75" name="Straight Connector 74"/>
          <p:cNvCxnSpPr/>
          <p:nvPr userDrawn="1"/>
        </p:nvCxnSpPr>
        <p:spPr>
          <a:xfrm flipV="1">
            <a:off x="278494" y="1574820"/>
            <a:ext cx="8496241" cy="36"/>
          </a:xfrm>
          <a:prstGeom prst="line">
            <a:avLst/>
          </a:prstGeom>
          <a:ln w="12700">
            <a:solidFill>
              <a:schemeClr val="accent1"/>
            </a:solidFill>
          </a:ln>
        </p:spPr>
        <p:style>
          <a:lnRef idx="1">
            <a:schemeClr val="accent3"/>
          </a:lnRef>
          <a:fillRef idx="0">
            <a:schemeClr val="accent3"/>
          </a:fillRef>
          <a:effectRef idx="0">
            <a:schemeClr val="accent3"/>
          </a:effectRef>
          <a:fontRef idx="minor">
            <a:schemeClr val="tx1"/>
          </a:fontRef>
        </p:style>
      </p:cxnSp>
      <p:sp>
        <p:nvSpPr>
          <p:cNvPr id="2" name="Date Placeholder 1"/>
          <p:cNvSpPr>
            <a:spLocks noGrp="1"/>
          </p:cNvSpPr>
          <p:nvPr>
            <p:ph type="dt" sz="half" idx="16"/>
          </p:nvPr>
        </p:nvSpPr>
        <p:spPr/>
        <p:txBody>
          <a:bodyPr/>
          <a:lstStyle/>
          <a:p>
            <a:r>
              <a:rPr lang="en-US" smtClean="0"/>
              <a:t>Stockholm World Water Week - August 27, 2016</a:t>
            </a:r>
            <a:endParaRPr lang="en-GB" dirty="0"/>
          </a:p>
        </p:txBody>
      </p:sp>
      <p:sp>
        <p:nvSpPr>
          <p:cNvPr id="4" name="Footer Placeholder 3"/>
          <p:cNvSpPr>
            <a:spLocks noGrp="1"/>
          </p:cNvSpPr>
          <p:nvPr>
            <p:ph type="ftr" sz="quarter" idx="17"/>
          </p:nvPr>
        </p:nvSpPr>
        <p:spPr/>
        <p:txBody>
          <a:bodyPr/>
          <a:lstStyle/>
          <a:p>
            <a:r>
              <a:rPr lang="en-GB" smtClean="0"/>
              <a:t>Water Integrity Network - Strategy 2017-2022</a:t>
            </a:r>
            <a:endParaRPr lang="en-US" dirty="0"/>
          </a:p>
        </p:txBody>
      </p:sp>
      <p:sp>
        <p:nvSpPr>
          <p:cNvPr id="5" name="Slide Number Placeholder 4"/>
          <p:cNvSpPr>
            <a:spLocks noGrp="1"/>
          </p:cNvSpPr>
          <p:nvPr>
            <p:ph type="sldNum" sz="quarter" idx="18"/>
          </p:nvPr>
        </p:nvSpPr>
        <p:spPr/>
        <p:txBody>
          <a:bodyPr/>
          <a:lstStyle/>
          <a:p>
            <a:fld id="{E0321445-7538-418F-8C82-B39CA92CF145}" type="slidenum">
              <a:rPr lang="en-GB" smtClean="0"/>
              <a:pPr/>
              <a:t>‹#›</a:t>
            </a:fld>
            <a:endParaRPr lang="en-GB" dirty="0"/>
          </a:p>
        </p:txBody>
      </p:sp>
    </p:spTree>
    <p:extLst>
      <p:ext uri="{BB962C8B-B14F-4D97-AF65-F5344CB8AC3E}">
        <p14:creationId xmlns:p14="http://schemas.microsoft.com/office/powerpoint/2010/main" val="875624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txBox="1">
            <a:spLocks noGrp="1"/>
          </p:cNvSpPr>
          <p:nvPr>
            <p:ph idx="1"/>
          </p:nvPr>
        </p:nvSpPr>
        <p:spPr>
          <a:xfrm>
            <a:off x="0" y="1566215"/>
            <a:ext cx="9144000" cy="4427225"/>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2"/>
          </p:nvPr>
        </p:nvSpPr>
        <p:spPr>
          <a:xfrm>
            <a:off x="5621548" y="1566215"/>
            <a:ext cx="3522452" cy="4440106"/>
          </a:xfrm>
          <a:solidFill>
            <a:schemeClr val="bg1">
              <a:alpha val="60000"/>
            </a:schemeClr>
          </a:solidFill>
        </p:spPr>
        <p:txBody>
          <a:bodyPr lIns="180000" rIns="396000"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7" name="Content Placeholder 6"/>
          <p:cNvSpPr>
            <a:spLocks noGrp="1"/>
          </p:cNvSpPr>
          <p:nvPr>
            <p:ph sz="quarter" idx="13"/>
          </p:nvPr>
        </p:nvSpPr>
        <p:spPr>
          <a:xfrm>
            <a:off x="0" y="1566215"/>
            <a:ext cx="3469587" cy="4427225"/>
          </a:xfrm>
          <a:solidFill>
            <a:schemeClr val="bg1">
              <a:alpha val="60000"/>
            </a:schemeClr>
          </a:solidFill>
        </p:spPr>
        <p:txBody>
          <a:bodyPr lIns="396000" rIns="180000"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8" name="Title 1"/>
          <p:cNvSpPr txBox="1">
            <a:spLocks noGrp="1"/>
          </p:cNvSpPr>
          <p:nvPr>
            <p:ph type="title"/>
          </p:nvPr>
        </p:nvSpPr>
        <p:spPr>
          <a:xfrm>
            <a:off x="315342" y="317991"/>
            <a:ext cx="8496242" cy="885489"/>
          </a:xfrm>
        </p:spPr>
        <p:txBody>
          <a:bodyPr anchor="ctr"/>
          <a:lstStyle>
            <a:lvl1pPr>
              <a:defRPr sz="3200">
                <a:solidFill>
                  <a:schemeClr val="accent1"/>
                </a:solidFill>
              </a:defRPr>
            </a:lvl1pPr>
          </a:lstStyle>
          <a:p>
            <a:pPr lvl="0"/>
            <a:r>
              <a:rPr lang="en-US" smtClean="0"/>
              <a:t>Click to edit Master title style</a:t>
            </a:r>
            <a:endParaRPr lang="en-US" dirty="0"/>
          </a:p>
        </p:txBody>
      </p:sp>
      <p:sp>
        <p:nvSpPr>
          <p:cNvPr id="2" name="Date Placeholder 1"/>
          <p:cNvSpPr>
            <a:spLocks noGrp="1"/>
          </p:cNvSpPr>
          <p:nvPr>
            <p:ph type="dt" sz="half" idx="14"/>
          </p:nvPr>
        </p:nvSpPr>
        <p:spPr/>
        <p:txBody>
          <a:bodyPr/>
          <a:lstStyle/>
          <a:p>
            <a:r>
              <a:rPr lang="en-US" smtClean="0"/>
              <a:t>Stockholm World Water Week - August 27, 2016</a:t>
            </a:r>
            <a:endParaRPr lang="en-GB" dirty="0"/>
          </a:p>
        </p:txBody>
      </p:sp>
      <p:sp>
        <p:nvSpPr>
          <p:cNvPr id="4" name="Footer Placeholder 3"/>
          <p:cNvSpPr>
            <a:spLocks noGrp="1"/>
          </p:cNvSpPr>
          <p:nvPr>
            <p:ph type="ftr" sz="quarter" idx="15"/>
          </p:nvPr>
        </p:nvSpPr>
        <p:spPr/>
        <p:txBody>
          <a:bodyPr/>
          <a:lstStyle/>
          <a:p>
            <a:r>
              <a:rPr lang="en-GB" smtClean="0"/>
              <a:t>Water Integrity Network - Strategy 2017-2022</a:t>
            </a:r>
            <a:endParaRPr lang="en-US" dirty="0"/>
          </a:p>
        </p:txBody>
      </p:sp>
      <p:sp>
        <p:nvSpPr>
          <p:cNvPr id="5" name="Slide Number Placeholder 4"/>
          <p:cNvSpPr>
            <a:spLocks noGrp="1"/>
          </p:cNvSpPr>
          <p:nvPr>
            <p:ph type="sldNum" sz="quarter" idx="16"/>
          </p:nvPr>
        </p:nvSpPr>
        <p:spPr/>
        <p:txBody>
          <a:bodyPr/>
          <a:lstStyle/>
          <a:p>
            <a:fld id="{E0321445-7538-418F-8C82-B39CA92CF145}" type="slidenum">
              <a:rPr lang="en-GB" smtClean="0"/>
              <a:pPr/>
              <a:t>‹#›</a:t>
            </a:fld>
            <a:endParaRPr lang="en-GB" dirty="0"/>
          </a:p>
        </p:txBody>
      </p:sp>
    </p:spTree>
    <p:extLst>
      <p:ext uri="{BB962C8B-B14F-4D97-AF65-F5344CB8AC3E}">
        <p14:creationId xmlns:p14="http://schemas.microsoft.com/office/powerpoint/2010/main" val="2080187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chor="ctr"/>
          <a:lstStyle>
            <a:lvl1pPr>
              <a:defRPr sz="3200">
                <a:solidFill>
                  <a:schemeClr val="accent1"/>
                </a:solidFill>
              </a:defRPr>
            </a:lvl1pPr>
          </a:lstStyle>
          <a:p>
            <a:pPr lvl="0"/>
            <a:r>
              <a:rPr lang="en-US" smtClean="0"/>
              <a:t>Click to edit Master title style</a:t>
            </a:r>
            <a:endParaRPr lang="en-US" dirty="0"/>
          </a:p>
        </p:txBody>
      </p:sp>
      <p:sp>
        <p:nvSpPr>
          <p:cNvPr id="4" name="Date Placeholder 3"/>
          <p:cNvSpPr>
            <a:spLocks noGrp="1"/>
          </p:cNvSpPr>
          <p:nvPr>
            <p:ph type="dt" sz="half" idx="10"/>
          </p:nvPr>
        </p:nvSpPr>
        <p:spPr/>
        <p:txBody>
          <a:bodyPr/>
          <a:lstStyle/>
          <a:p>
            <a:r>
              <a:rPr lang="en-US" smtClean="0"/>
              <a:t>Stockholm World Water Week - August 27, 2016</a:t>
            </a:r>
            <a:endParaRPr lang="en-GB" dirty="0"/>
          </a:p>
        </p:txBody>
      </p:sp>
      <p:sp>
        <p:nvSpPr>
          <p:cNvPr id="7" name="Footer Placeholder 6"/>
          <p:cNvSpPr>
            <a:spLocks noGrp="1"/>
          </p:cNvSpPr>
          <p:nvPr>
            <p:ph type="ftr" sz="quarter" idx="11"/>
          </p:nvPr>
        </p:nvSpPr>
        <p:spPr/>
        <p:txBody>
          <a:bodyPr/>
          <a:lstStyle/>
          <a:p>
            <a:r>
              <a:rPr lang="en-GB" smtClean="0"/>
              <a:t>Water Integrity Network - Strategy 2017-2022</a:t>
            </a:r>
            <a:endParaRPr lang="en-US" dirty="0"/>
          </a:p>
        </p:txBody>
      </p:sp>
      <p:sp>
        <p:nvSpPr>
          <p:cNvPr id="8" name="Slide Number Placeholder 7"/>
          <p:cNvSpPr>
            <a:spLocks noGrp="1"/>
          </p:cNvSpPr>
          <p:nvPr>
            <p:ph type="sldNum" sz="quarter" idx="12"/>
          </p:nvPr>
        </p:nvSpPr>
        <p:spPr/>
        <p:txBody>
          <a:bodyPr/>
          <a:lstStyle/>
          <a:p>
            <a:fld id="{E0321445-7538-418F-8C82-B39CA92CF145}" type="slidenum">
              <a:rPr lang="en-GB" smtClean="0"/>
              <a:pPr/>
              <a:t>‹#›</a:t>
            </a:fld>
            <a:endParaRPr lang="en-GB" dirty="0"/>
          </a:p>
        </p:txBody>
      </p:sp>
    </p:spTree>
    <p:extLst>
      <p:ext uri="{BB962C8B-B14F-4D97-AF65-F5344CB8AC3E}">
        <p14:creationId xmlns:p14="http://schemas.microsoft.com/office/powerpoint/2010/main" val="2338913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chor="ctr"/>
          <a:lstStyle>
            <a:lvl1pPr>
              <a:defRPr sz="3200">
                <a:solidFill>
                  <a:schemeClr val="accent1"/>
                </a:solidFill>
              </a:defRPr>
            </a:lvl1pPr>
          </a:lstStyle>
          <a:p>
            <a:pPr lvl="0"/>
            <a:r>
              <a:rPr lang="en-US" smtClean="0"/>
              <a:t>Click to edit Master title style</a:t>
            </a:r>
            <a:endParaRPr lang="en-US" dirty="0"/>
          </a:p>
        </p:txBody>
      </p:sp>
      <p:sp>
        <p:nvSpPr>
          <p:cNvPr id="9" name="Content Placeholder 8"/>
          <p:cNvSpPr>
            <a:spLocks noGrp="1"/>
          </p:cNvSpPr>
          <p:nvPr>
            <p:ph sz="quarter" idx="11"/>
          </p:nvPr>
        </p:nvSpPr>
        <p:spPr>
          <a:xfrm>
            <a:off x="315342" y="1574785"/>
            <a:ext cx="8496871" cy="4810901"/>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2"/>
          </p:nvPr>
        </p:nvSpPr>
        <p:spPr/>
        <p:txBody>
          <a:bodyPr/>
          <a:lstStyle/>
          <a:p>
            <a:r>
              <a:rPr lang="en-US" smtClean="0"/>
              <a:t>Stockholm World Water Week - August 27, 2016</a:t>
            </a:r>
            <a:endParaRPr lang="en-GB" dirty="0"/>
          </a:p>
        </p:txBody>
      </p:sp>
      <p:sp>
        <p:nvSpPr>
          <p:cNvPr id="7" name="Footer Placeholder 6"/>
          <p:cNvSpPr>
            <a:spLocks noGrp="1"/>
          </p:cNvSpPr>
          <p:nvPr>
            <p:ph type="ftr" sz="quarter" idx="13"/>
          </p:nvPr>
        </p:nvSpPr>
        <p:spPr/>
        <p:txBody>
          <a:bodyPr/>
          <a:lstStyle/>
          <a:p>
            <a:r>
              <a:rPr lang="en-GB" smtClean="0"/>
              <a:t>Water Integrity Network - Strategy 2017-2022</a:t>
            </a:r>
            <a:endParaRPr lang="en-US" dirty="0"/>
          </a:p>
        </p:txBody>
      </p:sp>
      <p:sp>
        <p:nvSpPr>
          <p:cNvPr id="8" name="Slide Number Placeholder 7"/>
          <p:cNvSpPr>
            <a:spLocks noGrp="1"/>
          </p:cNvSpPr>
          <p:nvPr>
            <p:ph type="sldNum" sz="quarter" idx="14"/>
          </p:nvPr>
        </p:nvSpPr>
        <p:spPr/>
        <p:txBody>
          <a:bodyPr/>
          <a:lstStyle/>
          <a:p>
            <a:fld id="{E0321445-7538-418F-8C82-B39CA92CF145}" type="slidenum">
              <a:rPr lang="en-GB" smtClean="0"/>
              <a:pPr/>
              <a:t>‹#›</a:t>
            </a:fld>
            <a:endParaRPr lang="en-GB" dirty="0"/>
          </a:p>
        </p:txBody>
      </p:sp>
    </p:spTree>
    <p:extLst>
      <p:ext uri="{BB962C8B-B14F-4D97-AF65-F5344CB8AC3E}">
        <p14:creationId xmlns:p14="http://schemas.microsoft.com/office/powerpoint/2010/main" val="71582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chor="ctr"/>
          <a:lstStyle>
            <a:lvl1pPr>
              <a:defRPr sz="3200">
                <a:solidFill>
                  <a:schemeClr val="accent1"/>
                </a:solidFill>
              </a:defRPr>
            </a:lvl1pPr>
          </a:lstStyle>
          <a:p>
            <a:pPr lvl="0"/>
            <a:r>
              <a:rPr lang="en-US" smtClean="0"/>
              <a:t>Click to edit Master title style</a:t>
            </a:r>
            <a:endParaRPr lang="en-US" dirty="0"/>
          </a:p>
        </p:txBody>
      </p:sp>
      <p:sp>
        <p:nvSpPr>
          <p:cNvPr id="9" name="Content Placeholder 8"/>
          <p:cNvSpPr>
            <a:spLocks noGrp="1"/>
          </p:cNvSpPr>
          <p:nvPr>
            <p:ph sz="quarter" idx="11"/>
          </p:nvPr>
        </p:nvSpPr>
        <p:spPr>
          <a:xfrm>
            <a:off x="315343" y="1574784"/>
            <a:ext cx="4120302" cy="4810902"/>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8"/>
          <p:cNvSpPr>
            <a:spLocks noGrp="1"/>
          </p:cNvSpPr>
          <p:nvPr>
            <p:ph sz="quarter" idx="12"/>
          </p:nvPr>
        </p:nvSpPr>
        <p:spPr>
          <a:xfrm>
            <a:off x="4651644" y="1574784"/>
            <a:ext cx="4144915" cy="4810902"/>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3"/>
          </p:nvPr>
        </p:nvSpPr>
        <p:spPr/>
        <p:txBody>
          <a:bodyPr/>
          <a:lstStyle/>
          <a:p>
            <a:r>
              <a:rPr lang="en-US" smtClean="0"/>
              <a:t>Stockholm World Water Week - August 27, 2016</a:t>
            </a:r>
            <a:endParaRPr lang="en-GB" dirty="0"/>
          </a:p>
        </p:txBody>
      </p:sp>
      <p:sp>
        <p:nvSpPr>
          <p:cNvPr id="8" name="Footer Placeholder 7"/>
          <p:cNvSpPr>
            <a:spLocks noGrp="1"/>
          </p:cNvSpPr>
          <p:nvPr>
            <p:ph type="ftr" sz="quarter" idx="14"/>
          </p:nvPr>
        </p:nvSpPr>
        <p:spPr/>
        <p:txBody>
          <a:bodyPr/>
          <a:lstStyle/>
          <a:p>
            <a:r>
              <a:rPr lang="en-GB" smtClean="0"/>
              <a:t>Water Integrity Network - Strategy 2017-2022</a:t>
            </a:r>
            <a:endParaRPr lang="en-US" dirty="0"/>
          </a:p>
        </p:txBody>
      </p:sp>
      <p:sp>
        <p:nvSpPr>
          <p:cNvPr id="10" name="Slide Number Placeholder 9"/>
          <p:cNvSpPr>
            <a:spLocks noGrp="1"/>
          </p:cNvSpPr>
          <p:nvPr>
            <p:ph type="sldNum" sz="quarter" idx="15"/>
          </p:nvPr>
        </p:nvSpPr>
        <p:spPr/>
        <p:txBody>
          <a:bodyPr/>
          <a:lstStyle/>
          <a:p>
            <a:fld id="{E0321445-7538-418F-8C82-B39CA92CF145}" type="slidenum">
              <a:rPr lang="en-GB" smtClean="0"/>
              <a:pPr/>
              <a:t>‹#›</a:t>
            </a:fld>
            <a:endParaRPr lang="en-GB" dirty="0"/>
          </a:p>
        </p:txBody>
      </p:sp>
    </p:spTree>
    <p:extLst>
      <p:ext uri="{BB962C8B-B14F-4D97-AF65-F5344CB8AC3E}">
        <p14:creationId xmlns:p14="http://schemas.microsoft.com/office/powerpoint/2010/main" val="2149478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chor="ctr"/>
          <a:lstStyle>
            <a:lvl1pPr>
              <a:defRPr sz="3200">
                <a:solidFill>
                  <a:schemeClr val="accent1"/>
                </a:solidFill>
              </a:defRPr>
            </a:lvl1pPr>
          </a:lstStyle>
          <a:p>
            <a:pPr lvl="0"/>
            <a:r>
              <a:rPr lang="en-US" smtClean="0"/>
              <a:t>Click to edit Master title style</a:t>
            </a:r>
            <a:endParaRPr lang="en-US" dirty="0"/>
          </a:p>
        </p:txBody>
      </p:sp>
      <p:sp>
        <p:nvSpPr>
          <p:cNvPr id="9" name="Content Placeholder 8"/>
          <p:cNvSpPr>
            <a:spLocks noGrp="1"/>
          </p:cNvSpPr>
          <p:nvPr>
            <p:ph sz="quarter" idx="11"/>
          </p:nvPr>
        </p:nvSpPr>
        <p:spPr>
          <a:xfrm>
            <a:off x="315343" y="1574785"/>
            <a:ext cx="3154244" cy="4818458"/>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8"/>
          <p:cNvSpPr>
            <a:spLocks noGrp="1"/>
          </p:cNvSpPr>
          <p:nvPr>
            <p:ph sz="quarter" idx="12"/>
          </p:nvPr>
        </p:nvSpPr>
        <p:spPr>
          <a:xfrm>
            <a:off x="3839505" y="1574784"/>
            <a:ext cx="4957053" cy="4818459"/>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3"/>
          </p:nvPr>
        </p:nvSpPr>
        <p:spPr/>
        <p:txBody>
          <a:bodyPr/>
          <a:lstStyle/>
          <a:p>
            <a:r>
              <a:rPr lang="en-US" smtClean="0"/>
              <a:t>Stockholm World Water Week - August 27, 2016</a:t>
            </a:r>
            <a:endParaRPr lang="en-GB" dirty="0"/>
          </a:p>
        </p:txBody>
      </p:sp>
      <p:sp>
        <p:nvSpPr>
          <p:cNvPr id="8" name="Footer Placeholder 7"/>
          <p:cNvSpPr>
            <a:spLocks noGrp="1"/>
          </p:cNvSpPr>
          <p:nvPr>
            <p:ph type="ftr" sz="quarter" idx="14"/>
          </p:nvPr>
        </p:nvSpPr>
        <p:spPr/>
        <p:txBody>
          <a:bodyPr/>
          <a:lstStyle/>
          <a:p>
            <a:r>
              <a:rPr lang="en-GB" smtClean="0"/>
              <a:t>Water Integrity Network - Strategy 2017-2022</a:t>
            </a:r>
            <a:endParaRPr lang="en-US" dirty="0"/>
          </a:p>
        </p:txBody>
      </p:sp>
      <p:sp>
        <p:nvSpPr>
          <p:cNvPr id="10" name="Slide Number Placeholder 9"/>
          <p:cNvSpPr>
            <a:spLocks noGrp="1"/>
          </p:cNvSpPr>
          <p:nvPr>
            <p:ph type="sldNum" sz="quarter" idx="15"/>
          </p:nvPr>
        </p:nvSpPr>
        <p:spPr/>
        <p:txBody>
          <a:bodyPr/>
          <a:lstStyle/>
          <a:p>
            <a:fld id="{E0321445-7538-418F-8C82-B39CA92CF145}" type="slidenum">
              <a:rPr lang="en-GB" smtClean="0"/>
              <a:pPr/>
              <a:t>‹#›</a:t>
            </a:fld>
            <a:endParaRPr lang="en-GB" dirty="0"/>
          </a:p>
        </p:txBody>
      </p:sp>
    </p:spTree>
    <p:extLst>
      <p:ext uri="{BB962C8B-B14F-4D97-AF65-F5344CB8AC3E}">
        <p14:creationId xmlns:p14="http://schemas.microsoft.com/office/powerpoint/2010/main" val="243097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chor="ctr"/>
          <a:lstStyle>
            <a:lvl1pPr>
              <a:defRPr sz="3200">
                <a:solidFill>
                  <a:schemeClr val="accent1"/>
                </a:solidFill>
              </a:defRPr>
            </a:lvl1pPr>
          </a:lstStyle>
          <a:p>
            <a:pPr lvl="0"/>
            <a:r>
              <a:rPr lang="en-US" smtClean="0"/>
              <a:t>Click to edit Master title style</a:t>
            </a:r>
            <a:endParaRPr lang="en-US" dirty="0"/>
          </a:p>
        </p:txBody>
      </p:sp>
      <p:sp>
        <p:nvSpPr>
          <p:cNvPr id="9" name="Content Placeholder 8"/>
          <p:cNvSpPr>
            <a:spLocks noGrp="1"/>
          </p:cNvSpPr>
          <p:nvPr>
            <p:ph sz="quarter" idx="11"/>
          </p:nvPr>
        </p:nvSpPr>
        <p:spPr>
          <a:xfrm>
            <a:off x="315342" y="1574784"/>
            <a:ext cx="4926679" cy="4788231"/>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8"/>
          <p:cNvSpPr>
            <a:spLocks noGrp="1"/>
          </p:cNvSpPr>
          <p:nvPr>
            <p:ph sz="quarter" idx="12"/>
          </p:nvPr>
        </p:nvSpPr>
        <p:spPr>
          <a:xfrm>
            <a:off x="5621548" y="1574784"/>
            <a:ext cx="3175010" cy="4788232"/>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3"/>
          </p:nvPr>
        </p:nvSpPr>
        <p:spPr/>
        <p:txBody>
          <a:bodyPr/>
          <a:lstStyle/>
          <a:p>
            <a:r>
              <a:rPr lang="en-US" smtClean="0"/>
              <a:t>Stockholm World Water Week - August 27, 2016</a:t>
            </a:r>
            <a:endParaRPr lang="en-GB" dirty="0"/>
          </a:p>
        </p:txBody>
      </p:sp>
      <p:sp>
        <p:nvSpPr>
          <p:cNvPr id="8" name="Footer Placeholder 7"/>
          <p:cNvSpPr>
            <a:spLocks noGrp="1"/>
          </p:cNvSpPr>
          <p:nvPr>
            <p:ph type="ftr" sz="quarter" idx="14"/>
          </p:nvPr>
        </p:nvSpPr>
        <p:spPr/>
        <p:txBody>
          <a:bodyPr/>
          <a:lstStyle/>
          <a:p>
            <a:r>
              <a:rPr lang="en-GB" smtClean="0"/>
              <a:t>Water Integrity Network - Strategy 2017-2022</a:t>
            </a:r>
            <a:endParaRPr lang="en-US" dirty="0"/>
          </a:p>
        </p:txBody>
      </p:sp>
      <p:sp>
        <p:nvSpPr>
          <p:cNvPr id="10" name="Slide Number Placeholder 9"/>
          <p:cNvSpPr>
            <a:spLocks noGrp="1"/>
          </p:cNvSpPr>
          <p:nvPr>
            <p:ph type="sldNum" sz="quarter" idx="15"/>
          </p:nvPr>
        </p:nvSpPr>
        <p:spPr/>
        <p:txBody>
          <a:bodyPr/>
          <a:lstStyle/>
          <a:p>
            <a:fld id="{E0321445-7538-418F-8C82-B39CA92CF145}" type="slidenum">
              <a:rPr lang="en-GB" smtClean="0"/>
              <a:pPr/>
              <a:t>‹#›</a:t>
            </a:fld>
            <a:endParaRPr lang="en-GB" dirty="0"/>
          </a:p>
        </p:txBody>
      </p:sp>
    </p:spTree>
    <p:extLst>
      <p:ext uri="{BB962C8B-B14F-4D97-AF65-F5344CB8AC3E}">
        <p14:creationId xmlns:p14="http://schemas.microsoft.com/office/powerpoint/2010/main" val="1519549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chor="ctr"/>
          <a:lstStyle>
            <a:lvl1pPr>
              <a:defRPr sz="3200">
                <a:solidFill>
                  <a:schemeClr val="accent1"/>
                </a:solidFill>
              </a:defRPr>
            </a:lvl1pPr>
          </a:lstStyle>
          <a:p>
            <a:pPr lvl="0"/>
            <a:r>
              <a:rPr lang="en-US" smtClean="0"/>
              <a:t>Click to edit Master title style</a:t>
            </a:r>
            <a:endParaRPr lang="en-US" dirty="0"/>
          </a:p>
        </p:txBody>
      </p:sp>
      <p:sp>
        <p:nvSpPr>
          <p:cNvPr id="9" name="Content Placeholder 8"/>
          <p:cNvSpPr>
            <a:spLocks noGrp="1"/>
          </p:cNvSpPr>
          <p:nvPr>
            <p:ph sz="quarter" idx="11"/>
          </p:nvPr>
        </p:nvSpPr>
        <p:spPr>
          <a:xfrm>
            <a:off x="315343" y="1574784"/>
            <a:ext cx="1397037" cy="478067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8"/>
          <p:cNvSpPr>
            <a:spLocks noGrp="1"/>
          </p:cNvSpPr>
          <p:nvPr>
            <p:ph sz="quarter" idx="12"/>
          </p:nvPr>
        </p:nvSpPr>
        <p:spPr>
          <a:xfrm>
            <a:off x="2067072" y="1574784"/>
            <a:ext cx="6729488" cy="478067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3"/>
          </p:nvPr>
        </p:nvSpPr>
        <p:spPr/>
        <p:txBody>
          <a:bodyPr/>
          <a:lstStyle/>
          <a:p>
            <a:r>
              <a:rPr lang="en-US" smtClean="0"/>
              <a:t>Stockholm World Water Week - August 27, 2016</a:t>
            </a:r>
            <a:endParaRPr lang="en-GB" dirty="0"/>
          </a:p>
        </p:txBody>
      </p:sp>
      <p:sp>
        <p:nvSpPr>
          <p:cNvPr id="8" name="Footer Placeholder 7"/>
          <p:cNvSpPr>
            <a:spLocks noGrp="1"/>
          </p:cNvSpPr>
          <p:nvPr>
            <p:ph type="ftr" sz="quarter" idx="14"/>
          </p:nvPr>
        </p:nvSpPr>
        <p:spPr/>
        <p:txBody>
          <a:bodyPr/>
          <a:lstStyle/>
          <a:p>
            <a:r>
              <a:rPr lang="en-GB" smtClean="0"/>
              <a:t>Water Integrity Network - Strategy 2017-2022</a:t>
            </a:r>
            <a:endParaRPr lang="en-US" dirty="0"/>
          </a:p>
        </p:txBody>
      </p:sp>
      <p:sp>
        <p:nvSpPr>
          <p:cNvPr id="10" name="Slide Number Placeholder 9"/>
          <p:cNvSpPr>
            <a:spLocks noGrp="1"/>
          </p:cNvSpPr>
          <p:nvPr>
            <p:ph type="sldNum" sz="quarter" idx="15"/>
          </p:nvPr>
        </p:nvSpPr>
        <p:spPr/>
        <p:txBody>
          <a:bodyPr/>
          <a:lstStyle/>
          <a:p>
            <a:fld id="{E0321445-7538-418F-8C82-B39CA92CF145}" type="slidenum">
              <a:rPr lang="en-GB" smtClean="0"/>
              <a:pPr/>
              <a:t>‹#›</a:t>
            </a:fld>
            <a:endParaRPr lang="en-GB" dirty="0"/>
          </a:p>
        </p:txBody>
      </p:sp>
    </p:spTree>
    <p:extLst>
      <p:ext uri="{BB962C8B-B14F-4D97-AF65-F5344CB8AC3E}">
        <p14:creationId xmlns:p14="http://schemas.microsoft.com/office/powerpoint/2010/main" val="3455445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315342" y="317991"/>
            <a:ext cx="8496242" cy="885489"/>
          </a:xfrm>
          <a:prstGeom prst="rect">
            <a:avLst/>
          </a:prstGeom>
          <a:noFill/>
          <a:ln>
            <a:noFill/>
          </a:ln>
        </p:spPr>
        <p:txBody>
          <a:bodyPr vert="horz" wrap="square" lIns="91440" tIns="45720" rIns="91440" bIns="45720" anchor="ctr" anchorCtr="0" compatLnSpc="1"/>
          <a:lstStyle/>
          <a:p>
            <a:pPr lvl="0"/>
            <a:r>
              <a:rPr lang="en-US" smtClean="0"/>
              <a:t>Click to edit Master title style</a:t>
            </a:r>
            <a:endParaRPr lang="en-US" dirty="0"/>
          </a:p>
        </p:txBody>
      </p:sp>
      <p:sp>
        <p:nvSpPr>
          <p:cNvPr id="3" name="Text Placeholder 2"/>
          <p:cNvSpPr txBox="1">
            <a:spLocks noGrp="1"/>
          </p:cNvSpPr>
          <p:nvPr>
            <p:ph type="body" idx="1"/>
          </p:nvPr>
        </p:nvSpPr>
        <p:spPr>
          <a:xfrm>
            <a:off x="315343" y="1574784"/>
            <a:ext cx="8496241" cy="4818459"/>
          </a:xfrm>
          <a:prstGeom prst="rect">
            <a:avLst/>
          </a:prstGeom>
          <a:noFill/>
          <a:ln>
            <a:noFill/>
          </a:ln>
        </p:spPr>
        <p:txBody>
          <a:bodyPr vert="horz" wrap="square" lIns="91440" tIns="45720" rIns="91440" bIns="45720" anchor="t" anchorCtr="0" compatLnSpc="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txBox="1">
            <a:spLocks noGrp="1"/>
          </p:cNvSpPr>
          <p:nvPr>
            <p:ph type="dt" sz="half" idx="2"/>
          </p:nvPr>
        </p:nvSpPr>
        <p:spPr>
          <a:xfrm>
            <a:off x="6036591" y="6514855"/>
            <a:ext cx="2774993" cy="280800"/>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900" b="0" i="0" u="none" strike="noStrike" kern="1200" cap="none" spc="0" baseline="0">
                <a:solidFill>
                  <a:schemeClr val="bg1">
                    <a:lumMod val="75000"/>
                  </a:schemeClr>
                </a:solidFill>
                <a:uFillTx/>
                <a:latin typeface="+mn-lt"/>
                <a:ea typeface=""/>
                <a:cs typeface=""/>
              </a:defRPr>
            </a:lvl1pPr>
          </a:lstStyle>
          <a:p>
            <a:r>
              <a:rPr lang="en-US" smtClean="0"/>
              <a:t>Stockholm World Water Week - August 27, 2016</a:t>
            </a:r>
            <a:endParaRPr lang="en-GB" dirty="0"/>
          </a:p>
        </p:txBody>
      </p:sp>
      <p:sp>
        <p:nvSpPr>
          <p:cNvPr id="6" name="Slide Number Placeholder 5"/>
          <p:cNvSpPr txBox="1">
            <a:spLocks noGrp="1"/>
          </p:cNvSpPr>
          <p:nvPr>
            <p:ph type="sldNum" sz="quarter" idx="4"/>
          </p:nvPr>
        </p:nvSpPr>
        <p:spPr>
          <a:xfrm>
            <a:off x="7045454" y="40328"/>
            <a:ext cx="1766223" cy="280800"/>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900" b="0" i="0" u="none" strike="noStrike" kern="1200" cap="none" spc="0" baseline="0">
                <a:solidFill>
                  <a:schemeClr val="bg1">
                    <a:lumMod val="75000"/>
                  </a:schemeClr>
                </a:solidFill>
                <a:uFillTx/>
                <a:latin typeface="+mn-lt"/>
                <a:ea typeface=""/>
                <a:cs typeface=""/>
              </a:defRPr>
            </a:lvl1pPr>
          </a:lstStyle>
          <a:p>
            <a:fld id="{E0321445-7538-418F-8C82-B39CA92CF145}" type="slidenum">
              <a:rPr lang="en-GB" smtClean="0"/>
              <a:pPr/>
              <a:t>‹#›</a:t>
            </a:fld>
            <a:endParaRPr lang="en-GB" dirty="0"/>
          </a:p>
        </p:txBody>
      </p:sp>
      <p:sp>
        <p:nvSpPr>
          <p:cNvPr id="58" name="Footer Placeholder 57"/>
          <p:cNvSpPr>
            <a:spLocks noGrp="1"/>
          </p:cNvSpPr>
          <p:nvPr>
            <p:ph type="ftr" sz="quarter" idx="3"/>
          </p:nvPr>
        </p:nvSpPr>
        <p:spPr>
          <a:xfrm>
            <a:off x="315343" y="6514855"/>
            <a:ext cx="5721248" cy="280800"/>
          </a:xfrm>
          <a:prstGeom prst="rect">
            <a:avLst/>
          </a:prstGeom>
        </p:spPr>
        <p:txBody>
          <a:bodyPr vert="horz" lIns="91440" tIns="45720" rIns="91440" bIns="45720" rtlCol="0" anchor="ctr"/>
          <a:lstStyle>
            <a:lvl1pPr algn="l">
              <a:defRPr sz="900">
                <a:solidFill>
                  <a:schemeClr val="bg1">
                    <a:lumMod val="75000"/>
                  </a:schemeClr>
                </a:solidFill>
                <a:latin typeface="+mn-lt"/>
              </a:defRPr>
            </a:lvl1pPr>
          </a:lstStyle>
          <a:p>
            <a:r>
              <a:rPr lang="en-GB" smtClean="0"/>
              <a:t>Water Integrity Network - Strategy 2017-2022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71" r:id="rId3"/>
    <p:sldLayoutId id="2147483663" r:id="rId4"/>
    <p:sldLayoutId id="2147483654" r:id="rId5"/>
    <p:sldLayoutId id="2147483666" r:id="rId6"/>
    <p:sldLayoutId id="2147483667" r:id="rId7"/>
    <p:sldLayoutId id="2147483670" r:id="rId8"/>
    <p:sldLayoutId id="2147483664" r:id="rId9"/>
    <p:sldLayoutId id="2147483662" r:id="rId10"/>
    <p:sldLayoutId id="2147483668" r:id="rId11"/>
    <p:sldLayoutId id="2147483672" r:id="rId12"/>
    <p:sldLayoutId id="2147483655" r:id="rId13"/>
    <p:sldLayoutId id="2147483657" r:id="rId14"/>
    <p:sldLayoutId id="2147483656" r:id="rId15"/>
    <p:sldLayoutId id="2147483687" r:id="rId1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p:txStyles>
    <p:titleStyle>
      <a:lvl1pPr marL="0" marR="0" lvl="0" indent="0" algn="l" defTabSz="914400" rtl="0" eaLnBrk="1" fontAlgn="auto" hangingPunct="1">
        <a:lnSpc>
          <a:spcPct val="100000"/>
        </a:lnSpc>
        <a:spcBef>
          <a:spcPts val="0"/>
        </a:spcBef>
        <a:spcAft>
          <a:spcPts val="0"/>
        </a:spcAft>
        <a:buNone/>
        <a:tabLst/>
        <a:defRPr lang="en-US" sz="3200" b="0" i="0" u="none" strike="noStrike" kern="1200" cap="none" spc="0" baseline="0">
          <a:solidFill>
            <a:schemeClr val="accent1"/>
          </a:solidFill>
          <a:uFillTx/>
          <a:latin typeface="+mj-lt"/>
          <a:ea typeface=""/>
          <a:cs typeface=""/>
        </a:defRPr>
      </a:lvl1pPr>
    </p:titleStyle>
    <p:bodyStyle>
      <a:lvl1pPr marL="0" marR="0" lvl="0" indent="0" algn="l" defTabSz="914400" rtl="0" eaLnBrk="1" fontAlgn="auto" hangingPunct="1">
        <a:lnSpc>
          <a:spcPct val="100000"/>
        </a:lnSpc>
        <a:spcBef>
          <a:spcPts val="800"/>
        </a:spcBef>
        <a:spcAft>
          <a:spcPts val="0"/>
        </a:spcAft>
        <a:buSzPct val="100000"/>
        <a:buFont typeface="Arial" pitchFamily="34"/>
        <a:buNone/>
        <a:tabLst/>
        <a:defRPr lang="en-US" sz="2800" b="0" i="0" u="none" strike="noStrike" kern="1200" cap="none" spc="0" baseline="0">
          <a:solidFill>
            <a:srgbClr val="000000"/>
          </a:solidFill>
          <a:uFillTx/>
          <a:latin typeface="+mn-lt"/>
          <a:ea typeface=""/>
          <a:cs typeface=""/>
        </a:defRPr>
      </a:lvl1pPr>
      <a:lvl2pPr marL="360363" marR="0" lvl="1" indent="-360363" algn="l" defTabSz="914400" rtl="0" eaLnBrk="1" fontAlgn="auto" hangingPunct="1">
        <a:lnSpc>
          <a:spcPct val="100000"/>
        </a:lnSpc>
        <a:spcBef>
          <a:spcPts val="700"/>
        </a:spcBef>
        <a:spcAft>
          <a:spcPts val="0"/>
        </a:spcAft>
        <a:buClr>
          <a:schemeClr val="accent2"/>
        </a:buClr>
        <a:buSzPct val="100000"/>
        <a:buFont typeface="Courier New" panose="02070309020205020404" pitchFamily="49" charset="0"/>
        <a:buChar char="»"/>
        <a:tabLst/>
        <a:defRPr lang="en-US" sz="2600" b="0" i="0" u="none" strike="noStrike" kern="1200" cap="none" spc="0" baseline="0">
          <a:solidFill>
            <a:srgbClr val="000000"/>
          </a:solidFill>
          <a:uFillTx/>
          <a:latin typeface="+mn-lt"/>
          <a:ea typeface=""/>
          <a:cs typeface=""/>
        </a:defRPr>
      </a:lvl2pPr>
      <a:lvl3pPr marL="720725" marR="0" lvl="2" indent="-360363" algn="l" defTabSz="914400" rtl="0" eaLnBrk="1" fontAlgn="auto" hangingPunct="1">
        <a:lnSpc>
          <a:spcPct val="100000"/>
        </a:lnSpc>
        <a:spcBef>
          <a:spcPts val="600"/>
        </a:spcBef>
        <a:spcAft>
          <a:spcPts val="0"/>
        </a:spcAft>
        <a:buSzPct val="100000"/>
        <a:buFont typeface="Arial" pitchFamily="34"/>
        <a:buChar char="•"/>
        <a:tabLst/>
        <a:defRPr lang="en-US" sz="2400" b="0" i="0" u="none" strike="noStrike" kern="1200" cap="none" spc="0" baseline="0">
          <a:solidFill>
            <a:srgbClr val="000000"/>
          </a:solidFill>
          <a:uFillTx/>
          <a:latin typeface="+mn-lt"/>
          <a:ea typeface=""/>
          <a:cs typeface=""/>
        </a:defRPr>
      </a:lvl3pPr>
      <a:lvl4pPr marL="1073150" marR="0" lvl="3" indent="-352425" algn="l" defTabSz="914400" rtl="0" eaLnBrk="1" fontAlgn="auto" hangingPunct="1">
        <a:lnSpc>
          <a:spcPct val="100000"/>
        </a:lnSpc>
        <a:spcBef>
          <a:spcPts val="500"/>
        </a:spcBef>
        <a:spcAft>
          <a:spcPts val="0"/>
        </a:spcAft>
        <a:buSzPct val="100000"/>
        <a:buFont typeface="Arial" panose="020B0604020202020204" pitchFamily="34" charset="0"/>
        <a:buChar char="•"/>
        <a:tabLst/>
        <a:defRPr lang="en-US" sz="2000" b="0" i="0" u="none" strike="noStrike" kern="1200" cap="none" spc="0" baseline="0">
          <a:solidFill>
            <a:srgbClr val="000000"/>
          </a:solidFill>
          <a:uFillTx/>
          <a:latin typeface="+mn-lt"/>
          <a:ea typeface=""/>
          <a:cs typeface=""/>
        </a:defRPr>
      </a:lvl4pPr>
      <a:lvl5pPr marL="1433513" marR="0" lvl="4" indent="-360363" algn="l" defTabSz="914400" rtl="0" eaLnBrk="1" fontAlgn="auto" hangingPunct="1">
        <a:lnSpc>
          <a:spcPct val="100000"/>
        </a:lnSpc>
        <a:spcBef>
          <a:spcPts val="500"/>
        </a:spcBef>
        <a:spcAft>
          <a:spcPts val="0"/>
        </a:spcAft>
        <a:buSzPct val="100000"/>
        <a:buFont typeface="Arial" panose="020B0604020202020204" pitchFamily="34" charset="0"/>
        <a:buChar char="•"/>
        <a:tabLst/>
        <a:defRPr lang="en-US" sz="2000" b="0" i="0" u="none" strike="noStrike" kern="1200" cap="none" spc="0" baseline="0">
          <a:solidFill>
            <a:srgbClr val="000000"/>
          </a:solidFill>
          <a:uFillTx/>
          <a:latin typeface="+mn-lt"/>
          <a:ea typeface=""/>
          <a:cs typeface=""/>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99" descr="E:\Documents\Project\201609-1702 IWMI WIN Integrity Study\4- Data - image- audio- notes-transcription\Photos and Images\1 Dailekh Photos\160918 - Goganpani Public Audit photos\IMG_3577.JPG"/>
          <p:cNvPicPr>
            <a:picLocks noGrp="1"/>
          </p:cNvPicPr>
          <p:nvPr>
            <p:ph type="pic" sz="quarter" idx="10"/>
          </p:nvPr>
        </p:nvPicPr>
        <p:blipFill>
          <a:blip r:embed="rId3" cstate="print">
            <a:alphaModFix amt="39000"/>
            <a:extLst>
              <a:ext uri="{28A0092B-C50C-407E-A947-70E740481C1C}">
                <a14:useLocalDpi xmlns:a14="http://schemas.microsoft.com/office/drawing/2010/main" val="0"/>
              </a:ext>
            </a:extLst>
          </a:blip>
          <a:srcRect t="9051" b="9051"/>
          <a:stretch>
            <a:fillRect/>
          </a:stretch>
        </p:blipFill>
        <p:spPr bwMode="auto">
          <a:xfrm>
            <a:off x="498021" y="64998"/>
            <a:ext cx="8466363" cy="5208815"/>
          </a:xfrm>
          <a:prstGeom prst="ellipse">
            <a:avLst/>
          </a:prstGeom>
          <a:ln>
            <a:noFill/>
          </a:ln>
          <a:effectLst>
            <a:softEdge rad="112500"/>
          </a:effectLst>
        </p:spPr>
      </p:pic>
      <p:sp>
        <p:nvSpPr>
          <p:cNvPr id="6" name="Title 5"/>
          <p:cNvSpPr>
            <a:spLocks noGrp="1"/>
          </p:cNvSpPr>
          <p:nvPr>
            <p:ph type="ctrTitle"/>
          </p:nvPr>
        </p:nvSpPr>
        <p:spPr>
          <a:xfrm>
            <a:off x="359228" y="285775"/>
            <a:ext cx="8531679" cy="1167468"/>
          </a:xfrm>
        </p:spPr>
        <p:txBody>
          <a:bodyPr/>
          <a:lstStyle/>
          <a:p>
            <a:r>
              <a:rPr lang="en-GB" dirty="0"/>
              <a:t>Social Accountability in the Water Sector: The impact of </a:t>
            </a:r>
            <a:r>
              <a:rPr lang="en-GB" dirty="0" smtClean="0"/>
              <a:t>Participatory </a:t>
            </a:r>
            <a:r>
              <a:rPr lang="en-GB" dirty="0"/>
              <a:t>and Transparent Budgeting </a:t>
            </a:r>
            <a:r>
              <a:rPr lang="en-GB" dirty="0" smtClean="0"/>
              <a:t>Practices</a:t>
            </a:r>
            <a:r>
              <a:rPr lang="en-GB" sz="3200" dirty="0" smtClean="0"/>
              <a:t/>
            </a:r>
            <a:br>
              <a:rPr lang="en-GB" sz="3200" dirty="0" smtClean="0"/>
            </a:br>
            <a:r>
              <a:rPr lang="en-US" sz="3200" dirty="0"/>
              <a:t/>
            </a:r>
            <a:br>
              <a:rPr lang="en-US" sz="3200" dirty="0"/>
            </a:br>
            <a:r>
              <a:rPr lang="en-US" sz="2400" dirty="0" smtClean="0">
                <a:solidFill>
                  <a:srgbClr val="004B92"/>
                </a:solidFill>
              </a:rPr>
              <a:t>Preliminary Findings from multiple case studies: Nepal, Ethiopia, Philippines</a:t>
            </a:r>
            <a:r>
              <a:rPr lang="en-US" sz="2400" dirty="0" smtClean="0"/>
              <a:t> </a:t>
            </a:r>
            <a:endParaRPr lang="en-GB" sz="2000" dirty="0"/>
          </a:p>
        </p:txBody>
      </p:sp>
      <p:sp>
        <p:nvSpPr>
          <p:cNvPr id="5" name="Rectangle 4"/>
          <p:cNvSpPr/>
          <p:nvPr/>
        </p:nvSpPr>
        <p:spPr>
          <a:xfrm>
            <a:off x="0" y="5033978"/>
            <a:ext cx="8805182" cy="461665"/>
          </a:xfrm>
          <a:prstGeom prst="rect">
            <a:avLst/>
          </a:prstGeom>
        </p:spPr>
        <p:txBody>
          <a:bodyPr wrap="square">
            <a:spAutoFit/>
          </a:bodyPr>
          <a:lstStyle/>
          <a:p>
            <a:r>
              <a:rPr lang="en-GB" sz="1200" dirty="0"/>
              <a:t>Floriane Clement (IWMI), Binayak Das </a:t>
            </a:r>
            <a:r>
              <a:rPr lang="en-GB" sz="1200" dirty="0" smtClean="0"/>
              <a:t>(WIN), Hari </a:t>
            </a:r>
            <a:r>
              <a:rPr lang="en-GB" sz="1200" dirty="0"/>
              <a:t>Dhungana (IWMI), </a:t>
            </a:r>
            <a:r>
              <a:rPr lang="en-GB" sz="1200" dirty="0" err="1" smtClean="0"/>
              <a:t>Aránzazu</a:t>
            </a:r>
            <a:r>
              <a:rPr lang="en-GB" sz="1200" dirty="0" smtClean="0"/>
              <a:t> </a:t>
            </a:r>
            <a:r>
              <a:rPr lang="en-GB" sz="1200" dirty="0" err="1"/>
              <a:t>Guillán</a:t>
            </a:r>
            <a:r>
              <a:rPr lang="en-GB" sz="1200" dirty="0"/>
              <a:t> Montero (</a:t>
            </a:r>
            <a:r>
              <a:rPr lang="en-GB" sz="1200" dirty="0" smtClean="0"/>
              <a:t>U4), </a:t>
            </a:r>
            <a:r>
              <a:rPr lang="en-GB" sz="1200" dirty="0"/>
              <a:t>Lotte Feuerstein </a:t>
            </a:r>
            <a:r>
              <a:rPr lang="en-GB" sz="1200" dirty="0" smtClean="0"/>
              <a:t>(WIN), </a:t>
            </a:r>
            <a:r>
              <a:rPr lang="en-GB" sz="1200" dirty="0"/>
              <a:t>Birke </a:t>
            </a:r>
            <a:r>
              <a:rPr lang="en-GB" sz="1200" dirty="0" smtClean="0"/>
              <a:t>Otto, Nils </a:t>
            </a:r>
            <a:r>
              <a:rPr lang="en-GB" sz="1200" dirty="0"/>
              <a:t>Taxell (</a:t>
            </a:r>
            <a:r>
              <a:rPr lang="en-GB" sz="1200" dirty="0" smtClean="0"/>
              <a:t>U4), </a:t>
            </a:r>
            <a:r>
              <a:rPr lang="en-GB" sz="1200" dirty="0"/>
              <a:t>Jasmina Van Driel (</a:t>
            </a:r>
            <a:r>
              <a:rPr lang="en-GB" sz="1200" dirty="0" err="1"/>
              <a:t>MetaMeta</a:t>
            </a:r>
            <a:r>
              <a:rPr lang="en-GB" sz="1200" dirty="0" smtClean="0"/>
              <a:t>); </a:t>
            </a:r>
            <a:endParaRPr lang="en-GB" sz="1200" dirty="0"/>
          </a:p>
        </p:txBody>
      </p:sp>
    </p:spTree>
    <p:extLst>
      <p:ext uri="{BB962C8B-B14F-4D97-AF65-F5344CB8AC3E}">
        <p14:creationId xmlns:p14="http://schemas.microsoft.com/office/powerpoint/2010/main" val="3877444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Study Design: Case Selection</a:t>
            </a:r>
            <a:endParaRPr lang="en-GB" dirty="0"/>
          </a:p>
        </p:txBody>
      </p:sp>
      <p:sp>
        <p:nvSpPr>
          <p:cNvPr id="4" name="Datumsplatzhalter 3"/>
          <p:cNvSpPr>
            <a:spLocks noGrp="1"/>
          </p:cNvSpPr>
          <p:nvPr>
            <p:ph type="dt" sz="half" idx="10"/>
          </p:nvPr>
        </p:nvSpPr>
        <p:spPr/>
        <p:txBody>
          <a:bodyPr/>
          <a:lstStyle/>
          <a:p>
            <a:fld id="{D741C851-FC7B-1644-A5A3-333ACA55DBE9}" type="datetimeFigureOut">
              <a:rPr lang="en-US" smtClean="0"/>
              <a:t>7/14/2017</a:t>
            </a:fld>
            <a:endParaRPr lang="fr-FR" dirty="0"/>
          </a:p>
        </p:txBody>
      </p:sp>
      <p:sp>
        <p:nvSpPr>
          <p:cNvPr id="6" name="Foliennummernplatzhalter 5"/>
          <p:cNvSpPr>
            <a:spLocks noGrp="1"/>
          </p:cNvSpPr>
          <p:nvPr>
            <p:ph type="sldNum" sz="quarter" idx="12"/>
          </p:nvPr>
        </p:nvSpPr>
        <p:spPr/>
        <p:txBody>
          <a:bodyPr/>
          <a:lstStyle/>
          <a:p>
            <a:fld id="{E90A6BC0-AA54-8944-8C77-FE8347271045}" type="slidenum">
              <a:rPr lang="fr-FR" smtClean="0"/>
              <a:t>10</a:t>
            </a:fld>
            <a:endParaRPr lang="fr-FR" dirty="0"/>
          </a:p>
        </p:txBody>
      </p:sp>
      <p:graphicFrame>
        <p:nvGraphicFramePr>
          <p:cNvPr id="8" name="Inhaltsplatzhalter 11"/>
          <p:cNvGraphicFramePr>
            <a:graphicFrameLocks/>
          </p:cNvGraphicFramePr>
          <p:nvPr>
            <p:extLst>
              <p:ext uri="{D42A27DB-BD31-4B8C-83A1-F6EECF244321}">
                <p14:modId xmlns:p14="http://schemas.microsoft.com/office/powerpoint/2010/main" val="3442996220"/>
              </p:ext>
            </p:extLst>
          </p:nvPr>
        </p:nvGraphicFramePr>
        <p:xfrm>
          <a:off x="315340" y="1061358"/>
          <a:ext cx="8616388" cy="5689507"/>
        </p:xfrm>
        <a:graphic>
          <a:graphicData uri="http://schemas.openxmlformats.org/drawingml/2006/table">
            <a:tbl>
              <a:tblPr firstRow="1" firstCol="1" bandRow="1">
                <a:tableStyleId>{3B4B98B0-60AC-42C2-AFA5-B58CD77FA1E5}</a:tableStyleId>
              </a:tblPr>
              <a:tblGrid>
                <a:gridCol w="2154097"/>
                <a:gridCol w="2154097"/>
                <a:gridCol w="2154097"/>
                <a:gridCol w="2154097"/>
              </a:tblGrid>
              <a:tr h="642263">
                <a:tc>
                  <a:txBody>
                    <a:bodyPr/>
                    <a:lstStyle/>
                    <a:p>
                      <a:pPr>
                        <a:spcAft>
                          <a:spcPts val="0"/>
                        </a:spcAft>
                      </a:pPr>
                      <a:r>
                        <a:rPr lang="en-GB" sz="1100" dirty="0">
                          <a:effectLst/>
                        </a:rPr>
                        <a:t> </a:t>
                      </a:r>
                      <a:endParaRPr lang="de-DE" sz="2000" dirty="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a:effectLst/>
                        </a:rPr>
                        <a:t>SIBAGAT, PHILIPPINES: the donor-led initiative</a:t>
                      </a:r>
                      <a:endParaRPr lang="de-DE" sz="200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a:effectLst/>
                        </a:rPr>
                        <a:t>ETHIOPIA: </a:t>
                      </a:r>
                      <a:endParaRPr lang="de-DE" sz="2000">
                        <a:effectLst/>
                      </a:endParaRPr>
                    </a:p>
                    <a:p>
                      <a:pPr>
                        <a:spcAft>
                          <a:spcPts val="0"/>
                        </a:spcAft>
                      </a:pPr>
                      <a:r>
                        <a:rPr lang="en-GB" sz="1100">
                          <a:effectLst/>
                        </a:rPr>
                        <a:t>the government-led initiative </a:t>
                      </a:r>
                      <a:endParaRPr lang="de-DE" sz="200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a:effectLst/>
                        </a:rPr>
                        <a:t>NEPAL: </a:t>
                      </a:r>
                      <a:endParaRPr lang="de-DE" sz="2000">
                        <a:effectLst/>
                      </a:endParaRPr>
                    </a:p>
                    <a:p>
                      <a:pPr>
                        <a:spcAft>
                          <a:spcPts val="0"/>
                        </a:spcAft>
                      </a:pPr>
                      <a:r>
                        <a:rPr lang="en-GB" sz="1100">
                          <a:effectLst/>
                        </a:rPr>
                        <a:t>the NGO-led initiative </a:t>
                      </a:r>
                      <a:endParaRPr lang="de-DE" sz="2000">
                        <a:solidFill>
                          <a:srgbClr val="000000"/>
                        </a:solidFill>
                        <a:effectLst/>
                        <a:latin typeface="Calibri" charset="0"/>
                        <a:ea typeface="ＭＳ 明朝" charset="-128"/>
                        <a:cs typeface="Calibri" charset="0"/>
                      </a:endParaRPr>
                    </a:p>
                  </a:txBody>
                  <a:tcPr marL="68580" marR="68580" marT="0" marB="0"/>
                </a:tc>
              </a:tr>
              <a:tr h="798377">
                <a:tc>
                  <a:txBody>
                    <a:bodyPr/>
                    <a:lstStyle/>
                    <a:p>
                      <a:pPr>
                        <a:spcAft>
                          <a:spcPts val="0"/>
                        </a:spcAft>
                      </a:pPr>
                      <a:r>
                        <a:rPr lang="en-GB" sz="1100" dirty="0">
                          <a:effectLst/>
                        </a:rPr>
                        <a:t>PTB approach</a:t>
                      </a:r>
                      <a:endParaRPr lang="de-DE" sz="2000" dirty="0">
                        <a:effectLst/>
                      </a:endParaRPr>
                    </a:p>
                    <a:p>
                      <a:pPr>
                        <a:spcAft>
                          <a:spcPts val="0"/>
                        </a:spcAft>
                      </a:pPr>
                      <a:r>
                        <a:rPr lang="en-GB" sz="1100" dirty="0">
                          <a:effectLst/>
                        </a:rPr>
                        <a:t> </a:t>
                      </a:r>
                      <a:endParaRPr lang="de-DE" sz="2000" dirty="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a:effectLst/>
                        </a:rPr>
                        <a:t>Budget monitoring via of a ‘Integrity Watch Group’ at the community level </a:t>
                      </a:r>
                      <a:endParaRPr lang="de-DE" sz="2000" dirty="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smtClean="0">
                          <a:solidFill>
                            <a:schemeClr val="tx1"/>
                          </a:solidFill>
                          <a:effectLst/>
                          <a:latin typeface="+mn-lt"/>
                          <a:ea typeface="+mn-ea"/>
                          <a:cs typeface="+mn-cs"/>
                        </a:rPr>
                        <a:t>Budget transfer to community – ambiguous </a:t>
                      </a:r>
                      <a:r>
                        <a:rPr lang="en-GB" sz="1100" dirty="0" err="1" smtClean="0">
                          <a:solidFill>
                            <a:schemeClr val="tx1"/>
                          </a:solidFill>
                          <a:effectLst/>
                          <a:latin typeface="+mn-lt"/>
                          <a:ea typeface="+mn-ea"/>
                          <a:cs typeface="+mn-cs"/>
                        </a:rPr>
                        <a:t>Sacc</a:t>
                      </a:r>
                      <a:r>
                        <a:rPr lang="en-GB" sz="1100" dirty="0" smtClean="0">
                          <a:solidFill>
                            <a:schemeClr val="tx1"/>
                          </a:solidFill>
                          <a:effectLst/>
                          <a:latin typeface="+mn-lt"/>
                          <a:ea typeface="+mn-ea"/>
                          <a:cs typeface="+mn-cs"/>
                        </a:rPr>
                        <a:t> mechanism + in some cases coupled with community audits </a:t>
                      </a:r>
                      <a:endParaRPr lang="de-DE" sz="1100" dirty="0">
                        <a:solidFill>
                          <a:schemeClr val="tx1"/>
                        </a:solidFill>
                        <a:effectLst/>
                        <a:latin typeface="+mn-lt"/>
                        <a:ea typeface="+mn-ea"/>
                        <a:cs typeface="+mn-cs"/>
                      </a:endParaRPr>
                    </a:p>
                  </a:txBody>
                  <a:tcPr marL="68580" marR="68580" marT="0" marB="0"/>
                </a:tc>
                <a:tc>
                  <a:txBody>
                    <a:bodyPr/>
                    <a:lstStyle/>
                    <a:p>
                      <a:pPr>
                        <a:spcAft>
                          <a:spcPts val="0"/>
                        </a:spcAft>
                      </a:pPr>
                      <a:r>
                        <a:rPr lang="en-GB" sz="1100" dirty="0">
                          <a:effectLst/>
                        </a:rPr>
                        <a:t>Budget monitoring via public hearings, public reviews and public audits </a:t>
                      </a:r>
                      <a:endParaRPr lang="de-DE" sz="2000" dirty="0">
                        <a:solidFill>
                          <a:srgbClr val="000000"/>
                        </a:solidFill>
                        <a:effectLst/>
                        <a:latin typeface="Calibri" charset="0"/>
                        <a:ea typeface="ＭＳ 明朝" charset="-128"/>
                        <a:cs typeface="Calibri" charset="0"/>
                      </a:endParaRPr>
                    </a:p>
                  </a:txBody>
                  <a:tcPr marL="68580" marR="68580" marT="0" marB="0"/>
                </a:tc>
              </a:tr>
              <a:tr h="319351">
                <a:tc>
                  <a:txBody>
                    <a:bodyPr/>
                    <a:lstStyle/>
                    <a:p>
                      <a:pPr>
                        <a:spcAft>
                          <a:spcPts val="0"/>
                        </a:spcAft>
                      </a:pPr>
                      <a:r>
                        <a:rPr lang="en-GB" sz="1100" dirty="0">
                          <a:effectLst/>
                        </a:rPr>
                        <a:t>Sector</a:t>
                      </a:r>
                      <a:endParaRPr lang="de-DE" sz="2000" dirty="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a:effectLst/>
                        </a:rPr>
                        <a:t>WASH </a:t>
                      </a:r>
                      <a:endParaRPr lang="de-DE" sz="2000">
                        <a:effectLst/>
                      </a:endParaRPr>
                    </a:p>
                    <a:p>
                      <a:pPr>
                        <a:spcAft>
                          <a:spcPts val="0"/>
                        </a:spcAft>
                      </a:pPr>
                      <a:r>
                        <a:rPr lang="en-GB" sz="1100">
                          <a:effectLst/>
                        </a:rPr>
                        <a:t>(peri-urban)</a:t>
                      </a:r>
                      <a:endParaRPr lang="de-DE" sz="200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a:effectLst/>
                        </a:rPr>
                        <a:t>WASH and irrigation </a:t>
                      </a:r>
                      <a:endParaRPr lang="de-DE" sz="2000">
                        <a:effectLst/>
                      </a:endParaRPr>
                    </a:p>
                    <a:p>
                      <a:pPr>
                        <a:spcAft>
                          <a:spcPts val="0"/>
                        </a:spcAft>
                      </a:pPr>
                      <a:r>
                        <a:rPr lang="en-GB" sz="1100">
                          <a:effectLst/>
                        </a:rPr>
                        <a:t>(rural)</a:t>
                      </a:r>
                      <a:endParaRPr lang="de-DE" sz="200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a:effectLst/>
                        </a:rPr>
                        <a:t>WASH and irrigation </a:t>
                      </a:r>
                      <a:endParaRPr lang="de-DE" sz="2000" dirty="0">
                        <a:effectLst/>
                      </a:endParaRPr>
                    </a:p>
                    <a:p>
                      <a:pPr>
                        <a:spcAft>
                          <a:spcPts val="0"/>
                        </a:spcAft>
                      </a:pPr>
                      <a:r>
                        <a:rPr lang="en-GB" sz="1100" dirty="0">
                          <a:effectLst/>
                        </a:rPr>
                        <a:t>(</a:t>
                      </a:r>
                      <a:r>
                        <a:rPr lang="en-GB" sz="1100" dirty="0" err="1">
                          <a:effectLst/>
                        </a:rPr>
                        <a:t>peri</a:t>
                      </a:r>
                      <a:r>
                        <a:rPr lang="en-GB" sz="1100" dirty="0">
                          <a:effectLst/>
                        </a:rPr>
                        <a:t>-urban and rural)</a:t>
                      </a:r>
                      <a:endParaRPr lang="de-DE" sz="2000" dirty="0">
                        <a:solidFill>
                          <a:srgbClr val="000000"/>
                        </a:solidFill>
                        <a:effectLst/>
                        <a:latin typeface="Calibri" charset="0"/>
                        <a:ea typeface="ＭＳ 明朝" charset="-128"/>
                        <a:cs typeface="Calibri" charset="0"/>
                      </a:endParaRPr>
                    </a:p>
                  </a:txBody>
                  <a:tcPr marL="68580" marR="68580" marT="0" marB="0"/>
                </a:tc>
              </a:tr>
              <a:tr h="855860">
                <a:tc>
                  <a:txBody>
                    <a:bodyPr/>
                    <a:lstStyle/>
                    <a:p>
                      <a:pPr>
                        <a:spcAft>
                          <a:spcPts val="0"/>
                        </a:spcAft>
                      </a:pPr>
                      <a:r>
                        <a:rPr lang="en-GB" sz="1100">
                          <a:effectLst/>
                        </a:rPr>
                        <a:t>Key accountability Problems/ Corruption Risk Area</a:t>
                      </a:r>
                      <a:endParaRPr lang="de-DE" sz="200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a:effectLst/>
                        </a:rPr>
                        <a:t>Irregularities in construction/maintenance &amp;finance/budgeting</a:t>
                      </a:r>
                      <a:endParaRPr lang="de-DE" sz="2000" dirty="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smtClean="0">
                          <a:effectLst/>
                        </a:rPr>
                        <a:t>Spending </a:t>
                      </a:r>
                      <a:r>
                        <a:rPr lang="en-GB" sz="1100" dirty="0">
                          <a:effectLst/>
                        </a:rPr>
                        <a:t>distortions that resulted in preferential treatment and political bias in budget allocations to regions, zones and </a:t>
                      </a:r>
                      <a:r>
                        <a:rPr lang="en-GB" sz="1100" dirty="0" err="1">
                          <a:effectLst/>
                        </a:rPr>
                        <a:t>woredas</a:t>
                      </a:r>
                      <a:r>
                        <a:rPr lang="en-GB" sz="1100" dirty="0">
                          <a:effectLst/>
                        </a:rPr>
                        <a:t> (districts)</a:t>
                      </a:r>
                      <a:endParaRPr lang="de-DE" sz="2000" dirty="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a:effectLst/>
                        </a:rPr>
                        <a:t>source disputes and improper use, inappropriate planning and management of water resources; lack of participation </a:t>
                      </a:r>
                      <a:endParaRPr lang="de-DE" sz="2000">
                        <a:solidFill>
                          <a:srgbClr val="000000"/>
                        </a:solidFill>
                        <a:effectLst/>
                        <a:latin typeface="Calibri" charset="0"/>
                        <a:ea typeface="ＭＳ 明朝" charset="-128"/>
                        <a:cs typeface="Calibri" charset="0"/>
                      </a:endParaRPr>
                    </a:p>
                  </a:txBody>
                  <a:tcPr marL="68580" marR="68580" marT="0" marB="0"/>
                </a:tc>
              </a:tr>
              <a:tr h="798377">
                <a:tc>
                  <a:txBody>
                    <a:bodyPr/>
                    <a:lstStyle/>
                    <a:p>
                      <a:pPr>
                        <a:spcAft>
                          <a:spcPts val="0"/>
                        </a:spcAft>
                      </a:pPr>
                      <a:r>
                        <a:rPr lang="en-GB" sz="1100">
                          <a:effectLst/>
                        </a:rPr>
                        <a:t>Baseline Data on Service Improvements</a:t>
                      </a:r>
                      <a:endParaRPr lang="de-DE" sz="200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a:effectLst/>
                        </a:rPr>
                        <a:t>tbc</a:t>
                      </a:r>
                      <a:endParaRPr lang="de-DE" sz="200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smtClean="0">
                          <a:solidFill>
                            <a:schemeClr val="tx1"/>
                          </a:solidFill>
                          <a:effectLst/>
                          <a:latin typeface="+mn-lt"/>
                          <a:ea typeface="+mn-ea"/>
                          <a:cs typeface="+mn-cs"/>
                        </a:rPr>
                        <a:t>Yes (# of Water Points, # of community water supply beneficiaries, number of latrines, number of ODF </a:t>
                      </a:r>
                      <a:r>
                        <a:rPr lang="en-GB" sz="1100" dirty="0" err="1" smtClean="0">
                          <a:solidFill>
                            <a:schemeClr val="tx1"/>
                          </a:solidFill>
                          <a:effectLst/>
                          <a:latin typeface="+mn-lt"/>
                          <a:ea typeface="+mn-ea"/>
                          <a:cs typeface="+mn-cs"/>
                        </a:rPr>
                        <a:t>Kebeles</a:t>
                      </a:r>
                      <a:r>
                        <a:rPr lang="en-GB" sz="1100" dirty="0" smtClean="0">
                          <a:solidFill>
                            <a:schemeClr val="tx1"/>
                          </a:solidFill>
                          <a:effectLst/>
                          <a:latin typeface="+mn-lt"/>
                          <a:ea typeface="+mn-ea"/>
                          <a:cs typeface="+mn-cs"/>
                        </a:rPr>
                        <a:t>)</a:t>
                      </a:r>
                      <a:endParaRPr lang="de-DE" sz="1100" dirty="0">
                        <a:solidFill>
                          <a:schemeClr val="tx1"/>
                        </a:solidFill>
                        <a:effectLst/>
                        <a:latin typeface="+mn-lt"/>
                        <a:ea typeface="+mn-ea"/>
                        <a:cs typeface="+mn-cs"/>
                      </a:endParaRPr>
                    </a:p>
                  </a:txBody>
                  <a:tcPr marL="68580" marR="68580" marT="0" marB="0"/>
                </a:tc>
                <a:tc>
                  <a:txBody>
                    <a:bodyPr/>
                    <a:lstStyle/>
                    <a:p>
                      <a:pPr>
                        <a:spcAft>
                          <a:spcPts val="0"/>
                        </a:spcAft>
                      </a:pPr>
                      <a:r>
                        <a:rPr lang="en-GB" sz="1100" dirty="0">
                          <a:effectLst/>
                        </a:rPr>
                        <a:t>Yes (enhanced access to improved WSS, e.g. saved water fetching time, improved sanitation conditions)</a:t>
                      </a:r>
                      <a:endParaRPr lang="de-DE" sz="2000" dirty="0">
                        <a:solidFill>
                          <a:srgbClr val="000000"/>
                        </a:solidFill>
                        <a:effectLst/>
                        <a:latin typeface="Calibri" charset="0"/>
                        <a:ea typeface="ＭＳ 明朝" charset="-128"/>
                        <a:cs typeface="Calibri" charset="0"/>
                      </a:endParaRPr>
                    </a:p>
                  </a:txBody>
                  <a:tcPr marL="68580" marR="68580" marT="0" marB="0"/>
                </a:tc>
              </a:tr>
              <a:tr h="159675">
                <a:tc>
                  <a:txBody>
                    <a:bodyPr/>
                    <a:lstStyle/>
                    <a:p>
                      <a:pPr>
                        <a:spcAft>
                          <a:spcPts val="0"/>
                        </a:spcAft>
                      </a:pPr>
                      <a:r>
                        <a:rPr lang="en-GB" sz="1100">
                          <a:effectLst/>
                        </a:rPr>
                        <a:t>Duration</a:t>
                      </a:r>
                      <a:endParaRPr lang="de-DE" sz="200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a:effectLst/>
                        </a:rPr>
                        <a:t>Launched 2012</a:t>
                      </a:r>
                      <a:endParaRPr lang="de-DE" sz="2000" dirty="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smtClean="0">
                          <a:solidFill>
                            <a:schemeClr val="tx1"/>
                          </a:solidFill>
                          <a:effectLst/>
                          <a:latin typeface="+mn-lt"/>
                          <a:ea typeface="+mn-ea"/>
                          <a:cs typeface="+mn-cs"/>
                        </a:rPr>
                        <a:t>2011-2016</a:t>
                      </a:r>
                      <a:endParaRPr lang="de-DE" sz="1100" dirty="0">
                        <a:solidFill>
                          <a:schemeClr val="tx1"/>
                        </a:solidFill>
                        <a:effectLst/>
                        <a:latin typeface="+mn-lt"/>
                        <a:ea typeface="+mn-ea"/>
                        <a:cs typeface="+mn-cs"/>
                      </a:endParaRPr>
                    </a:p>
                  </a:txBody>
                  <a:tcPr marL="68580" marR="68580" marT="0" marB="0"/>
                </a:tc>
                <a:tc>
                  <a:txBody>
                    <a:bodyPr/>
                    <a:lstStyle/>
                    <a:p>
                      <a:pPr>
                        <a:spcAft>
                          <a:spcPts val="0"/>
                        </a:spcAft>
                      </a:pPr>
                      <a:r>
                        <a:rPr lang="en-GB" sz="1100" dirty="0">
                          <a:effectLst/>
                        </a:rPr>
                        <a:t>Launched 2001</a:t>
                      </a:r>
                      <a:endParaRPr lang="de-DE" sz="2000" dirty="0">
                        <a:solidFill>
                          <a:srgbClr val="000000"/>
                        </a:solidFill>
                        <a:effectLst/>
                        <a:latin typeface="Calibri" charset="0"/>
                        <a:ea typeface="ＭＳ 明朝" charset="-128"/>
                        <a:cs typeface="Calibri" charset="0"/>
                      </a:endParaRPr>
                    </a:p>
                  </a:txBody>
                  <a:tcPr marL="68580" marR="68580" marT="0" marB="0"/>
                </a:tc>
              </a:tr>
              <a:tr h="798377">
                <a:tc>
                  <a:txBody>
                    <a:bodyPr/>
                    <a:lstStyle/>
                    <a:p>
                      <a:pPr>
                        <a:spcAft>
                          <a:spcPts val="0"/>
                        </a:spcAft>
                      </a:pPr>
                      <a:r>
                        <a:rPr lang="en-GB" sz="1100">
                          <a:effectLst/>
                        </a:rPr>
                        <a:t>Main Implementing Bodies</a:t>
                      </a:r>
                      <a:endParaRPr lang="de-DE" sz="200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a:effectLst/>
                        </a:rPr>
                        <a:t>Development Organization (UNDP-PACDE) and Government (Department of the Interior and Local Government)</a:t>
                      </a:r>
                      <a:endParaRPr lang="de-DE" sz="200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smtClean="0">
                          <a:solidFill>
                            <a:schemeClr val="tx1"/>
                          </a:solidFill>
                          <a:effectLst/>
                          <a:latin typeface="+mn-lt"/>
                          <a:ea typeface="+mn-ea"/>
                          <a:cs typeface="+mn-cs"/>
                        </a:rPr>
                        <a:t>Ministry of Water, Irrigation and Electricity + Regional Water Resources Development Bureaus</a:t>
                      </a:r>
                      <a:endParaRPr lang="de-DE" sz="1100" dirty="0">
                        <a:solidFill>
                          <a:schemeClr val="tx1"/>
                        </a:solidFill>
                        <a:effectLst/>
                        <a:latin typeface="+mn-lt"/>
                        <a:ea typeface="+mn-ea"/>
                        <a:cs typeface="+mn-cs"/>
                      </a:endParaRPr>
                    </a:p>
                  </a:txBody>
                  <a:tcPr marL="68580" marR="68580" marT="0" marB="0"/>
                </a:tc>
                <a:tc>
                  <a:txBody>
                    <a:bodyPr/>
                    <a:lstStyle/>
                    <a:p>
                      <a:pPr>
                        <a:spcAft>
                          <a:spcPts val="0"/>
                        </a:spcAft>
                      </a:pPr>
                      <a:r>
                        <a:rPr lang="en-GB" sz="1100" dirty="0">
                          <a:effectLst/>
                        </a:rPr>
                        <a:t>NGO (</a:t>
                      </a:r>
                      <a:r>
                        <a:rPr lang="en-GB" sz="1100" dirty="0" err="1">
                          <a:effectLst/>
                        </a:rPr>
                        <a:t>Helvetas</a:t>
                      </a:r>
                      <a:r>
                        <a:rPr lang="en-GB" sz="1100" dirty="0">
                          <a:effectLst/>
                        </a:rPr>
                        <a:t> Nepal)</a:t>
                      </a:r>
                      <a:endParaRPr lang="de-DE" sz="2000" dirty="0">
                        <a:solidFill>
                          <a:srgbClr val="000000"/>
                        </a:solidFill>
                        <a:effectLst/>
                        <a:latin typeface="Calibri" charset="0"/>
                        <a:ea typeface="ＭＳ 明朝" charset="-128"/>
                        <a:cs typeface="Calibri" charset="0"/>
                      </a:endParaRPr>
                    </a:p>
                  </a:txBody>
                  <a:tcPr marL="68580" marR="68580" marT="0" marB="0"/>
                </a:tc>
              </a:tr>
              <a:tr h="319351">
                <a:tc>
                  <a:txBody>
                    <a:bodyPr/>
                    <a:lstStyle/>
                    <a:p>
                      <a:pPr>
                        <a:spcAft>
                          <a:spcPts val="0"/>
                        </a:spcAft>
                      </a:pPr>
                      <a:r>
                        <a:rPr lang="en-GB" sz="1100">
                          <a:effectLst/>
                        </a:rPr>
                        <a:t>Legal/political context (supply side)</a:t>
                      </a:r>
                      <a:endParaRPr lang="de-DE" sz="200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a:effectLst/>
                        </a:rPr>
                        <a:t>Governance and Anti-Corruption Strategy</a:t>
                      </a:r>
                      <a:endParaRPr lang="de-DE" sz="2000" dirty="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a:effectLst/>
                        </a:rPr>
                        <a:t>Ethiopian Social Accountability </a:t>
                      </a:r>
                      <a:r>
                        <a:rPr lang="en-GB" sz="1100" dirty="0" smtClean="0">
                          <a:effectLst/>
                        </a:rPr>
                        <a:t>Project (ESAP)</a:t>
                      </a:r>
                      <a:endParaRPr lang="de-DE" sz="2000" dirty="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smtClean="0">
                          <a:effectLst/>
                        </a:rPr>
                        <a:t>Young democracy, decentralisation reforms </a:t>
                      </a:r>
                      <a:endParaRPr lang="de-DE" sz="2000" dirty="0">
                        <a:solidFill>
                          <a:srgbClr val="000000"/>
                        </a:solidFill>
                        <a:effectLst/>
                        <a:latin typeface="Calibri" charset="0"/>
                        <a:ea typeface="ＭＳ 明朝" charset="-128"/>
                        <a:cs typeface="Calibri" charset="0"/>
                      </a:endParaRPr>
                    </a:p>
                  </a:txBody>
                  <a:tcPr marL="68580" marR="68580" marT="0" marB="0"/>
                </a:tc>
              </a:tr>
              <a:tr h="319351">
                <a:tc>
                  <a:txBody>
                    <a:bodyPr/>
                    <a:lstStyle/>
                    <a:p>
                      <a:pPr>
                        <a:spcAft>
                          <a:spcPts val="0"/>
                        </a:spcAft>
                      </a:pPr>
                      <a:r>
                        <a:rPr lang="en-GB" sz="1100" dirty="0">
                          <a:effectLst/>
                        </a:rPr>
                        <a:t>Focus on Poor/Marginalised?</a:t>
                      </a:r>
                      <a:endParaRPr lang="de-DE" sz="2000" dirty="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a:effectLst/>
                        </a:rPr>
                        <a:t>Yes</a:t>
                      </a:r>
                      <a:endParaRPr lang="de-DE" sz="2000" dirty="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a:effectLst/>
                        </a:rPr>
                        <a:t>Yes</a:t>
                      </a:r>
                      <a:endParaRPr lang="de-DE" sz="2000" dirty="0">
                        <a:solidFill>
                          <a:srgbClr val="000000"/>
                        </a:solidFill>
                        <a:effectLst/>
                        <a:latin typeface="Calibri" charset="0"/>
                        <a:ea typeface="ＭＳ 明朝" charset="-128"/>
                        <a:cs typeface="Calibri" charset="0"/>
                      </a:endParaRPr>
                    </a:p>
                  </a:txBody>
                  <a:tcPr marL="68580" marR="68580" marT="0" marB="0"/>
                </a:tc>
                <a:tc>
                  <a:txBody>
                    <a:bodyPr/>
                    <a:lstStyle/>
                    <a:p>
                      <a:pPr>
                        <a:spcAft>
                          <a:spcPts val="0"/>
                        </a:spcAft>
                      </a:pPr>
                      <a:r>
                        <a:rPr lang="en-GB" sz="1100" dirty="0">
                          <a:effectLst/>
                        </a:rPr>
                        <a:t>Yes</a:t>
                      </a:r>
                      <a:endParaRPr lang="de-DE" sz="2000" dirty="0">
                        <a:solidFill>
                          <a:srgbClr val="000000"/>
                        </a:solidFill>
                        <a:effectLst/>
                        <a:latin typeface="Calibri" charset="0"/>
                        <a:ea typeface="ＭＳ 明朝" charset="-128"/>
                        <a:cs typeface="Calibri" charset="0"/>
                      </a:endParaRPr>
                    </a:p>
                  </a:txBody>
                  <a:tcPr marL="68580" marR="68580" marT="0" marB="0"/>
                </a:tc>
              </a:tr>
              <a:tr h="638702">
                <a:tc>
                  <a:txBody>
                    <a:bodyPr/>
                    <a:lstStyle/>
                    <a:p>
                      <a:pPr>
                        <a:spcAft>
                          <a:spcPts val="0"/>
                        </a:spcAft>
                      </a:pPr>
                      <a:r>
                        <a:rPr lang="de-DE" sz="1100" dirty="0" smtClean="0">
                          <a:effectLst/>
                        </a:rPr>
                        <a:t>Location</a:t>
                      </a:r>
                      <a:endParaRPr lang="de-DE" sz="1100" b="1" dirty="0">
                        <a:solidFill>
                          <a:srgbClr val="000000"/>
                        </a:solidFill>
                        <a:effectLst/>
                        <a:latin typeface="Calibri" charset="0"/>
                        <a:ea typeface="Times New Roman" charset="0"/>
                        <a:cs typeface="Times New Roman" charset="0"/>
                      </a:endParaRPr>
                    </a:p>
                  </a:txBody>
                  <a:tcPr marL="68580" marR="68580" marT="0" marB="0"/>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100" dirty="0" err="1" smtClean="0">
                          <a:effectLst/>
                        </a:rPr>
                        <a:t>Sibagat</a:t>
                      </a:r>
                      <a:r>
                        <a:rPr lang="en-GB" sz="1100" dirty="0" smtClean="0">
                          <a:effectLst/>
                        </a:rPr>
                        <a:t>, Philippines </a:t>
                      </a:r>
                    </a:p>
                    <a:p>
                      <a:pPr>
                        <a:spcAft>
                          <a:spcPts val="0"/>
                        </a:spcAft>
                      </a:pPr>
                      <a:endParaRPr lang="de-DE" sz="1100" dirty="0">
                        <a:solidFill>
                          <a:srgbClr val="000000"/>
                        </a:solidFill>
                        <a:effectLst/>
                        <a:latin typeface="Calibri" charset="0"/>
                        <a:ea typeface="Times New Roman" charset="0"/>
                        <a:cs typeface="Times New Roman" charset="0"/>
                      </a:endParaRPr>
                    </a:p>
                  </a:txBody>
                  <a:tcPr marL="68580" marR="68580" marT="0" marB="0"/>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100" dirty="0" smtClean="0">
                          <a:effectLst/>
                        </a:rPr>
                        <a:t>Jidda </a:t>
                      </a:r>
                      <a:r>
                        <a:rPr lang="en-GB" sz="1100" dirty="0" err="1" smtClean="0">
                          <a:effectLst/>
                        </a:rPr>
                        <a:t>woreda</a:t>
                      </a:r>
                      <a:r>
                        <a:rPr lang="en-GB" sz="1100" dirty="0" smtClean="0">
                          <a:effectLst/>
                        </a:rPr>
                        <a:t>, Oromia national region state, Ethiopia</a:t>
                      </a:r>
                    </a:p>
                    <a:p>
                      <a:pPr>
                        <a:spcAft>
                          <a:spcPts val="0"/>
                        </a:spcAft>
                      </a:pPr>
                      <a:endParaRPr lang="de-DE" sz="1100" dirty="0">
                        <a:solidFill>
                          <a:srgbClr val="000000"/>
                        </a:solidFill>
                        <a:effectLst/>
                        <a:latin typeface="Calibri" charset="0"/>
                        <a:ea typeface="Times New Roman" charset="0"/>
                        <a:cs typeface="Times New Roman" charset="0"/>
                      </a:endParaRPr>
                    </a:p>
                  </a:txBody>
                  <a:tcPr marL="68580" marR="68580" marT="0" marB="0"/>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100" dirty="0" err="1" smtClean="0">
                          <a:effectLst/>
                        </a:rPr>
                        <a:t>Dailekh</a:t>
                      </a:r>
                      <a:r>
                        <a:rPr lang="en-GB" sz="1100" dirty="0" smtClean="0">
                          <a:effectLst/>
                        </a:rPr>
                        <a:t> and </a:t>
                      </a:r>
                      <a:r>
                        <a:rPr lang="en-GB" sz="1100" dirty="0" err="1" smtClean="0">
                          <a:effectLst/>
                        </a:rPr>
                        <a:t>Acham</a:t>
                      </a:r>
                      <a:r>
                        <a:rPr lang="en-GB" sz="1100" dirty="0" smtClean="0">
                          <a:effectLst/>
                        </a:rPr>
                        <a:t> districts, Nepal</a:t>
                      </a:r>
                    </a:p>
                    <a:p>
                      <a:pPr>
                        <a:spcAft>
                          <a:spcPts val="0"/>
                        </a:spcAft>
                      </a:pPr>
                      <a:endParaRPr lang="de-DE" sz="1100" dirty="0">
                        <a:solidFill>
                          <a:srgbClr val="000000"/>
                        </a:solidFill>
                        <a:effectLst/>
                        <a:latin typeface="Calibri" charset="0"/>
                        <a:ea typeface="Times New Roman" charset="0"/>
                        <a:cs typeface="Times New Roman" charset="0"/>
                      </a:endParaRPr>
                    </a:p>
                  </a:txBody>
                  <a:tcPr marL="68580" marR="68580" marT="0" marB="0"/>
                </a:tc>
              </a:tr>
            </a:tbl>
          </a:graphicData>
        </a:graphic>
      </p:graphicFrame>
    </p:spTree>
    <p:extLst>
      <p:ext uri="{BB962C8B-B14F-4D97-AF65-F5344CB8AC3E}">
        <p14:creationId xmlns:p14="http://schemas.microsoft.com/office/powerpoint/2010/main" val="2089288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Study Design: Research Dimensions</a:t>
            </a:r>
            <a:endParaRPr lang="en-GB" dirty="0"/>
          </a:p>
        </p:txBody>
      </p:sp>
      <p:sp>
        <p:nvSpPr>
          <p:cNvPr id="3" name="Inhaltsplatzhalter 2"/>
          <p:cNvSpPr>
            <a:spLocks noGrp="1"/>
          </p:cNvSpPr>
          <p:nvPr>
            <p:ph idx="1"/>
          </p:nvPr>
        </p:nvSpPr>
        <p:spPr/>
        <p:txBody>
          <a:bodyPr/>
          <a:lstStyle/>
          <a:p>
            <a:pPr marL="874713" lvl="1" indent="-514350"/>
            <a:endParaRPr lang="en-GB" sz="2000" dirty="0" smtClean="0"/>
          </a:p>
          <a:p>
            <a:pPr marL="457200" indent="-457200">
              <a:buFontTx/>
              <a:buChar char="-"/>
            </a:pPr>
            <a:endParaRPr lang="en-GB" sz="2000" dirty="0"/>
          </a:p>
        </p:txBody>
      </p:sp>
      <p:sp>
        <p:nvSpPr>
          <p:cNvPr id="4" name="Datumsplatzhalter 3"/>
          <p:cNvSpPr>
            <a:spLocks noGrp="1"/>
          </p:cNvSpPr>
          <p:nvPr>
            <p:ph type="dt" sz="half" idx="10"/>
          </p:nvPr>
        </p:nvSpPr>
        <p:spPr/>
        <p:txBody>
          <a:bodyPr/>
          <a:lstStyle/>
          <a:p>
            <a:fld id="{D741C851-FC7B-1644-A5A3-333ACA55DBE9}" type="datetimeFigureOut">
              <a:rPr lang="en-US" smtClean="0"/>
              <a:t>7/14/2017</a:t>
            </a:fld>
            <a:endParaRPr lang="fr-FR" dirty="0"/>
          </a:p>
        </p:txBody>
      </p:sp>
      <p:sp>
        <p:nvSpPr>
          <p:cNvPr id="6" name="Foliennummernplatzhalter 5"/>
          <p:cNvSpPr>
            <a:spLocks noGrp="1"/>
          </p:cNvSpPr>
          <p:nvPr>
            <p:ph type="sldNum" sz="quarter" idx="12"/>
          </p:nvPr>
        </p:nvSpPr>
        <p:spPr/>
        <p:txBody>
          <a:bodyPr/>
          <a:lstStyle/>
          <a:p>
            <a:fld id="{E90A6BC0-AA54-8944-8C77-FE8347271045}" type="slidenum">
              <a:rPr lang="fr-FR" smtClean="0"/>
              <a:t>11</a:t>
            </a:fld>
            <a:endParaRPr lang="fr-FR" dirty="0"/>
          </a:p>
        </p:txBody>
      </p:sp>
      <p:graphicFrame>
        <p:nvGraphicFramePr>
          <p:cNvPr id="7" name="Tabelle 6"/>
          <p:cNvGraphicFramePr>
            <a:graphicFrameLocks noGrp="1"/>
          </p:cNvGraphicFramePr>
          <p:nvPr>
            <p:extLst>
              <p:ext uri="{D42A27DB-BD31-4B8C-83A1-F6EECF244321}">
                <p14:modId xmlns:p14="http://schemas.microsoft.com/office/powerpoint/2010/main" val="90918131"/>
              </p:ext>
            </p:extLst>
          </p:nvPr>
        </p:nvGraphicFramePr>
        <p:xfrm>
          <a:off x="545431" y="1379621"/>
          <a:ext cx="7912768" cy="4792578"/>
        </p:xfrm>
        <a:graphic>
          <a:graphicData uri="http://schemas.openxmlformats.org/drawingml/2006/table">
            <a:tbl>
              <a:tblPr firstRow="1" firstCol="1" bandRow="1">
                <a:tableStyleId>{3B4B98B0-60AC-42C2-AFA5-B58CD77FA1E5}</a:tableStyleId>
              </a:tblPr>
              <a:tblGrid>
                <a:gridCol w="3956384"/>
                <a:gridCol w="3956384"/>
              </a:tblGrid>
              <a:tr h="383711">
                <a:tc>
                  <a:txBody>
                    <a:bodyPr/>
                    <a:lstStyle/>
                    <a:p>
                      <a:pPr>
                        <a:spcAft>
                          <a:spcPts val="0"/>
                        </a:spcAft>
                      </a:pPr>
                      <a:r>
                        <a:rPr lang="en-GB" sz="1200" dirty="0">
                          <a:effectLst/>
                        </a:rPr>
                        <a:t>Research Dimension (for description and comparison)</a:t>
                      </a:r>
                      <a:endParaRPr lang="de-DE" sz="1600" dirty="0">
                        <a:effectLst/>
                        <a:latin typeface="Calibri" charset="0"/>
                        <a:ea typeface="ＭＳ 明朝" charset="-128"/>
                        <a:cs typeface="Times New Roman" charset="0"/>
                      </a:endParaRPr>
                    </a:p>
                  </a:txBody>
                  <a:tcPr marL="68580" marR="68580" marT="0" marB="0"/>
                </a:tc>
                <a:tc>
                  <a:txBody>
                    <a:bodyPr/>
                    <a:lstStyle/>
                    <a:p>
                      <a:pPr>
                        <a:spcAft>
                          <a:spcPts val="0"/>
                        </a:spcAft>
                      </a:pPr>
                      <a:r>
                        <a:rPr lang="en-GB" sz="1200">
                          <a:effectLst/>
                        </a:rPr>
                        <a:t>Descriptions/Questions</a:t>
                      </a:r>
                      <a:endParaRPr lang="de-DE" sz="1600">
                        <a:effectLst/>
                        <a:latin typeface="Calibri" charset="0"/>
                        <a:ea typeface="ＭＳ 明朝" charset="-128"/>
                        <a:cs typeface="Times New Roman" charset="0"/>
                      </a:endParaRPr>
                    </a:p>
                  </a:txBody>
                  <a:tcPr marL="68580" marR="68580" marT="0" marB="0"/>
                </a:tc>
              </a:tr>
              <a:tr h="575567">
                <a:tc>
                  <a:txBody>
                    <a:bodyPr/>
                    <a:lstStyle/>
                    <a:p>
                      <a:pPr>
                        <a:spcAft>
                          <a:spcPts val="0"/>
                        </a:spcAft>
                      </a:pPr>
                      <a:r>
                        <a:rPr lang="en-GB" sz="1200" dirty="0">
                          <a:effectLst/>
                        </a:rPr>
                        <a:t>Types of engagement </a:t>
                      </a:r>
                      <a:endParaRPr lang="de-DE" sz="1600" dirty="0">
                        <a:effectLst/>
                        <a:latin typeface="Calibri" charset="0"/>
                        <a:ea typeface="ＭＳ 明朝" charset="-128"/>
                        <a:cs typeface="Times New Roman" charset="0"/>
                      </a:endParaRPr>
                    </a:p>
                  </a:txBody>
                  <a:tcPr marL="68580" marR="68580" marT="0" marB="0"/>
                </a:tc>
                <a:tc>
                  <a:txBody>
                    <a:bodyPr/>
                    <a:lstStyle/>
                    <a:p>
                      <a:pPr>
                        <a:spcAft>
                          <a:spcPts val="0"/>
                        </a:spcAft>
                      </a:pPr>
                      <a:r>
                        <a:rPr lang="en-GB" sz="1200" dirty="0">
                          <a:effectLst/>
                        </a:rPr>
                        <a:t>How do the different initiatives differ in terms of implementing agency, approach and process? Are they ‘tactical’ projects or ‘strategic’ programmes? </a:t>
                      </a:r>
                      <a:endParaRPr lang="de-DE" sz="1600" dirty="0">
                        <a:effectLst/>
                        <a:latin typeface="Calibri" charset="0"/>
                        <a:ea typeface="ＭＳ 明朝" charset="-128"/>
                        <a:cs typeface="Times New Roman" charset="0"/>
                      </a:endParaRPr>
                    </a:p>
                  </a:txBody>
                  <a:tcPr marL="68580" marR="68580" marT="0" marB="0"/>
                </a:tc>
              </a:tr>
              <a:tr h="767423">
                <a:tc>
                  <a:txBody>
                    <a:bodyPr/>
                    <a:lstStyle/>
                    <a:p>
                      <a:pPr>
                        <a:spcAft>
                          <a:spcPts val="0"/>
                        </a:spcAft>
                        <a:tabLst>
                          <a:tab pos="2743200" algn="ctr"/>
                          <a:tab pos="5486400" algn="r"/>
                        </a:tabLst>
                      </a:pPr>
                      <a:r>
                        <a:rPr lang="en-GB" sz="1200" dirty="0">
                          <a:effectLst/>
                        </a:rPr>
                        <a:t>Actions of service providers/local government</a:t>
                      </a:r>
                      <a:endParaRPr lang="de-DE" sz="1600" dirty="0">
                        <a:effectLst/>
                        <a:latin typeface="Calibri" charset="0"/>
                        <a:ea typeface="ＭＳ 明朝" charset="-128"/>
                        <a:cs typeface="Times New Roman" charset="0"/>
                      </a:endParaRPr>
                    </a:p>
                  </a:txBody>
                  <a:tcPr marL="68580" marR="68580" marT="0" marB="0"/>
                </a:tc>
                <a:tc>
                  <a:txBody>
                    <a:bodyPr/>
                    <a:lstStyle/>
                    <a:p>
                      <a:pPr>
                        <a:spcAft>
                          <a:spcPts val="0"/>
                        </a:spcAft>
                      </a:pPr>
                      <a:r>
                        <a:rPr lang="en-GB" sz="1200" dirty="0">
                          <a:effectLst/>
                        </a:rPr>
                        <a:t>How are service providers and local governments engaged in the initiative and why? How have they responded to expressed demands and changed their practice?</a:t>
                      </a:r>
                      <a:endParaRPr lang="de-DE" sz="1600" dirty="0">
                        <a:effectLst/>
                        <a:latin typeface="Calibri" charset="0"/>
                        <a:ea typeface="ＭＳ 明朝" charset="-128"/>
                        <a:cs typeface="Times New Roman" charset="0"/>
                      </a:endParaRPr>
                    </a:p>
                  </a:txBody>
                  <a:tcPr marL="68580" marR="68580" marT="0" marB="0"/>
                </a:tc>
              </a:tr>
              <a:tr h="1340563">
                <a:tc>
                  <a:txBody>
                    <a:bodyPr/>
                    <a:lstStyle/>
                    <a:p>
                      <a:pPr>
                        <a:spcAft>
                          <a:spcPts val="0"/>
                        </a:spcAft>
                        <a:tabLst>
                          <a:tab pos="2743200" algn="ctr"/>
                          <a:tab pos="5486400" algn="r"/>
                        </a:tabLst>
                      </a:pPr>
                      <a:r>
                        <a:rPr lang="en-GB" sz="1200" dirty="0">
                          <a:effectLst/>
                        </a:rPr>
                        <a:t>(Changed) incentives for power holders for corruption</a:t>
                      </a:r>
                      <a:endParaRPr lang="de-DE" sz="1600" dirty="0">
                        <a:effectLst/>
                        <a:latin typeface="Calibri" charset="0"/>
                        <a:ea typeface="ＭＳ 明朝" charset="-128"/>
                        <a:cs typeface="Times New Roman" charset="0"/>
                      </a:endParaRPr>
                    </a:p>
                  </a:txBody>
                  <a:tcPr marL="68580" marR="68580" marT="0" marB="0"/>
                </a:tc>
                <a:tc>
                  <a:txBody>
                    <a:bodyPr/>
                    <a:lstStyle/>
                    <a:p>
                      <a:pPr>
                        <a:spcAft>
                          <a:spcPts val="0"/>
                        </a:spcAft>
                      </a:pPr>
                      <a:r>
                        <a:rPr lang="en-GB" sz="1200" dirty="0">
                          <a:effectLst/>
                        </a:rPr>
                        <a:t>Has it stimulated dialogue about corruption and lead citizens to reject corruption? Has it revealed corruption cases? Has it created more possibilities to get caught? Has it reduced spaces for discretion? Are there reduced incidences of inflated budgets, excessive allocations (e.g. training, travel or car purchase)?</a:t>
                      </a:r>
                      <a:endParaRPr lang="de-DE" sz="1600" dirty="0">
                        <a:effectLst/>
                        <a:latin typeface="Calibri" charset="0"/>
                        <a:ea typeface="ＭＳ 明朝" charset="-128"/>
                        <a:cs typeface="Times New Roman" charset="0"/>
                      </a:endParaRPr>
                    </a:p>
                  </a:txBody>
                  <a:tcPr marL="68580" marR="68580" marT="0" marB="0"/>
                </a:tc>
              </a:tr>
              <a:tr h="959278">
                <a:tc>
                  <a:txBody>
                    <a:bodyPr/>
                    <a:lstStyle/>
                    <a:p>
                      <a:pPr>
                        <a:spcAft>
                          <a:spcPts val="0"/>
                        </a:spcAft>
                      </a:pPr>
                      <a:r>
                        <a:rPr lang="en-GB" sz="1200" dirty="0">
                          <a:effectLst/>
                        </a:rPr>
                        <a:t>Success/sustainability of the initiative </a:t>
                      </a:r>
                      <a:endParaRPr lang="de-DE" sz="1600" dirty="0">
                        <a:effectLst/>
                      </a:endParaRPr>
                    </a:p>
                    <a:p>
                      <a:pPr>
                        <a:spcAft>
                          <a:spcPts val="0"/>
                        </a:spcAft>
                      </a:pPr>
                      <a:r>
                        <a:rPr lang="en-GB" sz="1200" dirty="0">
                          <a:effectLst/>
                        </a:rPr>
                        <a:t> </a:t>
                      </a:r>
                      <a:endParaRPr lang="de-DE" sz="1600" dirty="0">
                        <a:effectLst/>
                        <a:latin typeface="Calibri" charset="0"/>
                        <a:ea typeface="ＭＳ 明朝" charset="-128"/>
                        <a:cs typeface="Times New Roman" charset="0"/>
                      </a:endParaRPr>
                    </a:p>
                  </a:txBody>
                  <a:tcPr marL="68580" marR="68580" marT="0" marB="0"/>
                </a:tc>
                <a:tc>
                  <a:txBody>
                    <a:bodyPr/>
                    <a:lstStyle/>
                    <a:p>
                      <a:pPr>
                        <a:spcAft>
                          <a:spcPts val="0"/>
                        </a:spcAft>
                      </a:pPr>
                      <a:r>
                        <a:rPr lang="en-GB" sz="1200" dirty="0">
                          <a:effectLst/>
                        </a:rPr>
                        <a:t>What is the outcome of the initiative in relation to its stated goals? How has the engagement changed/lasted over time? What other intended and unintended consequences of the initiative can be observed? </a:t>
                      </a:r>
                      <a:endParaRPr lang="de-DE" sz="1600" dirty="0">
                        <a:effectLst/>
                        <a:latin typeface="Calibri" charset="0"/>
                        <a:ea typeface="ＭＳ 明朝" charset="-128"/>
                        <a:cs typeface="Times New Roman" charset="0"/>
                      </a:endParaRPr>
                    </a:p>
                  </a:txBody>
                  <a:tcPr marL="68580" marR="68580" marT="0" marB="0"/>
                </a:tc>
              </a:tr>
              <a:tr h="766036">
                <a:tc>
                  <a:txBody>
                    <a:bodyPr/>
                    <a:lstStyle/>
                    <a:p>
                      <a:pPr>
                        <a:spcAft>
                          <a:spcPts val="0"/>
                        </a:spcAft>
                      </a:pPr>
                      <a:r>
                        <a:rPr lang="en-GB" sz="1200" dirty="0">
                          <a:effectLst/>
                        </a:rPr>
                        <a:t>Enabling/disabling factors </a:t>
                      </a:r>
                      <a:endParaRPr lang="de-DE" sz="1600" dirty="0">
                        <a:effectLst/>
                      </a:endParaRPr>
                    </a:p>
                    <a:p>
                      <a:pPr>
                        <a:spcAft>
                          <a:spcPts val="0"/>
                        </a:spcAft>
                        <a:tabLst>
                          <a:tab pos="2743200" algn="ctr"/>
                          <a:tab pos="5486400" algn="r"/>
                        </a:tabLst>
                      </a:pPr>
                      <a:r>
                        <a:rPr lang="en-GB" sz="1200" dirty="0">
                          <a:effectLst/>
                        </a:rPr>
                        <a:t> </a:t>
                      </a:r>
                      <a:endParaRPr lang="de-DE" sz="1600" dirty="0">
                        <a:effectLst/>
                        <a:latin typeface="Calibri" charset="0"/>
                        <a:ea typeface="ＭＳ 明朝" charset="-128"/>
                        <a:cs typeface="Times New Roman" charset="0"/>
                      </a:endParaRPr>
                    </a:p>
                  </a:txBody>
                  <a:tcPr marL="68580" marR="68580" marT="0" marB="0"/>
                </a:tc>
                <a:tc>
                  <a:txBody>
                    <a:bodyPr/>
                    <a:lstStyle/>
                    <a:p>
                      <a:pPr>
                        <a:spcAft>
                          <a:spcPts val="0"/>
                        </a:spcAft>
                      </a:pPr>
                      <a:r>
                        <a:rPr lang="en-GB" sz="1200" dirty="0">
                          <a:effectLst/>
                        </a:rPr>
                        <a:t>What is the local context? What is the broader legal-political context? What is complex set of processes and contingencies in which the initiative is embedded?</a:t>
                      </a:r>
                      <a:endParaRPr lang="de-DE" sz="1600" dirty="0">
                        <a:effectLst/>
                        <a:latin typeface="Calibri" charset="0"/>
                        <a:ea typeface="ＭＳ 明朝" charset="-128"/>
                        <a:cs typeface="Times New Roman" charset="0"/>
                      </a:endParaRPr>
                    </a:p>
                  </a:txBody>
                  <a:tcPr marL="68580" marR="68580" marT="0" marB="0"/>
                </a:tc>
              </a:tr>
            </a:tbl>
          </a:graphicData>
        </a:graphic>
      </p:graphicFrame>
    </p:spTree>
    <p:extLst>
      <p:ext uri="{BB962C8B-B14F-4D97-AF65-F5344CB8AC3E}">
        <p14:creationId xmlns:p14="http://schemas.microsoft.com/office/powerpoint/2010/main" val="9570461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Case Nepal: Process and Actors</a:t>
            </a:r>
            <a:endParaRPr lang="en-GB" dirty="0"/>
          </a:p>
        </p:txBody>
      </p:sp>
      <p:sp>
        <p:nvSpPr>
          <p:cNvPr id="7" name="Inhaltsplatzhalter 6"/>
          <p:cNvSpPr>
            <a:spLocks noGrp="1"/>
          </p:cNvSpPr>
          <p:nvPr>
            <p:ph sz="quarter" idx="11"/>
          </p:nvPr>
        </p:nvSpPr>
        <p:spPr/>
        <p:txBody>
          <a:bodyPr/>
          <a:lstStyle/>
          <a:p>
            <a:pPr marL="514350" indent="-514350">
              <a:buFont typeface="Arial" charset="0"/>
              <a:buChar char="•"/>
            </a:pPr>
            <a:r>
              <a:rPr lang="en-GB" dirty="0">
                <a:solidFill>
                  <a:schemeClr val="accent1"/>
                </a:solidFill>
              </a:rPr>
              <a:t>Types of </a:t>
            </a:r>
            <a:r>
              <a:rPr lang="en-GB" dirty="0" smtClean="0">
                <a:solidFill>
                  <a:schemeClr val="accent1"/>
                </a:solidFill>
              </a:rPr>
              <a:t>engagement</a:t>
            </a:r>
          </a:p>
          <a:p>
            <a:pPr marL="514350" indent="-514350">
              <a:buFont typeface="Arial" charset="0"/>
              <a:buChar char="•"/>
            </a:pPr>
            <a:endParaRPr lang="en-GB" dirty="0">
              <a:solidFill>
                <a:schemeClr val="accent1"/>
              </a:solidFill>
            </a:endParaRPr>
          </a:p>
          <a:p>
            <a:pPr marL="457200" indent="-457200">
              <a:buFont typeface="Arial" charset="0"/>
              <a:buChar char="•"/>
            </a:pPr>
            <a:r>
              <a:rPr lang="en-GB" dirty="0" smtClean="0">
                <a:solidFill>
                  <a:schemeClr val="accent1"/>
                </a:solidFill>
              </a:rPr>
              <a:t>Actions </a:t>
            </a:r>
            <a:r>
              <a:rPr lang="en-GB" dirty="0">
                <a:solidFill>
                  <a:schemeClr val="accent1"/>
                </a:solidFill>
              </a:rPr>
              <a:t>of service providers/local government</a:t>
            </a:r>
            <a:r>
              <a:rPr lang="de-DE" dirty="0">
                <a:solidFill>
                  <a:schemeClr val="accent1"/>
                </a:solidFill>
              </a:rPr>
              <a:t> </a:t>
            </a:r>
            <a:endParaRPr lang="en-GB" dirty="0">
              <a:solidFill>
                <a:schemeClr val="accent1"/>
              </a:solidFill>
            </a:endParaRPr>
          </a:p>
          <a:p>
            <a:pPr marL="514350" indent="-514350">
              <a:buFont typeface="Arial" charset="0"/>
              <a:buChar char="•"/>
            </a:pPr>
            <a:endParaRPr lang="en-GB" dirty="0"/>
          </a:p>
        </p:txBody>
      </p:sp>
      <p:sp>
        <p:nvSpPr>
          <p:cNvPr id="8" name="Inhaltsplatzhalter 7"/>
          <p:cNvSpPr>
            <a:spLocks noGrp="1"/>
          </p:cNvSpPr>
          <p:nvPr>
            <p:ph sz="quarter" idx="12"/>
          </p:nvPr>
        </p:nvSpPr>
        <p:spPr>
          <a:xfrm>
            <a:off x="3839505" y="1325092"/>
            <a:ext cx="4957053" cy="5068151"/>
          </a:xfrm>
        </p:spPr>
        <p:txBody>
          <a:bodyPr/>
          <a:lstStyle/>
          <a:p>
            <a:pPr marL="457200" indent="-457200">
              <a:buFont typeface="Arial" charset="0"/>
              <a:buChar char="•"/>
            </a:pPr>
            <a:r>
              <a:rPr lang="en-GB" dirty="0"/>
              <a:t>Main Actors: </a:t>
            </a:r>
            <a:r>
              <a:rPr lang="en-GB" dirty="0" err="1"/>
              <a:t>Helvetas</a:t>
            </a:r>
            <a:r>
              <a:rPr lang="en-GB" dirty="0"/>
              <a:t>, Water Resource Management committee, partner </a:t>
            </a:r>
            <a:r>
              <a:rPr lang="en-GB" dirty="0" smtClean="0"/>
              <a:t>NGOS</a:t>
            </a:r>
            <a:endParaRPr lang="en-GB" dirty="0"/>
          </a:p>
          <a:p>
            <a:pPr marL="457200" indent="-457200">
              <a:buFont typeface="Arial" charset="0"/>
              <a:buChar char="•"/>
            </a:pPr>
            <a:r>
              <a:rPr lang="en-GB" dirty="0" smtClean="0"/>
              <a:t>Integrated Water Resource Planning</a:t>
            </a:r>
          </a:p>
          <a:p>
            <a:pPr marL="457200" indent="-457200">
              <a:buFont typeface="Arial" charset="0"/>
              <a:buChar char="•"/>
            </a:pPr>
            <a:r>
              <a:rPr lang="en-GB" dirty="0" smtClean="0"/>
              <a:t>WU Master Plan;  </a:t>
            </a:r>
            <a:r>
              <a:rPr lang="en-GB" dirty="0" smtClean="0"/>
              <a:t>public hearing, public review, public audit</a:t>
            </a:r>
          </a:p>
          <a:p>
            <a:endParaRPr lang="en-GB" dirty="0"/>
          </a:p>
        </p:txBody>
      </p:sp>
      <p:sp>
        <p:nvSpPr>
          <p:cNvPr id="4" name="Datumsplatzhalter 3"/>
          <p:cNvSpPr>
            <a:spLocks noGrp="1"/>
          </p:cNvSpPr>
          <p:nvPr>
            <p:ph type="dt" sz="half" idx="13"/>
          </p:nvPr>
        </p:nvSpPr>
        <p:spPr/>
        <p:txBody>
          <a:bodyPr/>
          <a:lstStyle/>
          <a:p>
            <a:fld id="{D741C851-FC7B-1644-A5A3-333ACA55DBE9}" type="datetimeFigureOut">
              <a:rPr lang="en-US" smtClean="0"/>
              <a:t>7/14/2017</a:t>
            </a:fld>
            <a:endParaRPr lang="fr-FR" dirty="0"/>
          </a:p>
        </p:txBody>
      </p:sp>
      <p:sp>
        <p:nvSpPr>
          <p:cNvPr id="5" name="Fußzeilenplatzhalter 4"/>
          <p:cNvSpPr>
            <a:spLocks noGrp="1"/>
          </p:cNvSpPr>
          <p:nvPr>
            <p:ph type="ftr" sz="quarter" idx="14"/>
          </p:nvPr>
        </p:nvSpPr>
        <p:spPr/>
        <p:txBody>
          <a:bodyPr/>
          <a:lstStyle/>
          <a:p>
            <a:endParaRPr lang="fr-FR" dirty="0"/>
          </a:p>
        </p:txBody>
      </p:sp>
      <p:sp>
        <p:nvSpPr>
          <p:cNvPr id="6" name="Foliennummernplatzhalter 5"/>
          <p:cNvSpPr>
            <a:spLocks noGrp="1"/>
          </p:cNvSpPr>
          <p:nvPr>
            <p:ph type="sldNum" sz="quarter" idx="15"/>
          </p:nvPr>
        </p:nvSpPr>
        <p:spPr/>
        <p:txBody>
          <a:bodyPr/>
          <a:lstStyle/>
          <a:p>
            <a:fld id="{E90A6BC0-AA54-8944-8C77-FE8347271045}" type="slidenum">
              <a:rPr lang="fr-FR" smtClean="0"/>
              <a:t>12</a:t>
            </a:fld>
            <a:endParaRPr lang="fr-FR" dirty="0"/>
          </a:p>
        </p:txBody>
      </p:sp>
    </p:spTree>
    <p:extLst>
      <p:ext uri="{BB962C8B-B14F-4D97-AF65-F5344CB8AC3E}">
        <p14:creationId xmlns:p14="http://schemas.microsoft.com/office/powerpoint/2010/main" val="4780973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Case Nepal: Observations</a:t>
            </a:r>
            <a:endParaRPr lang="en-GB" dirty="0"/>
          </a:p>
        </p:txBody>
      </p:sp>
      <p:sp>
        <p:nvSpPr>
          <p:cNvPr id="7" name="Inhaltsplatzhalter 6"/>
          <p:cNvSpPr>
            <a:spLocks noGrp="1"/>
          </p:cNvSpPr>
          <p:nvPr>
            <p:ph sz="quarter" idx="11"/>
          </p:nvPr>
        </p:nvSpPr>
        <p:spPr/>
        <p:txBody>
          <a:bodyPr/>
          <a:lstStyle/>
          <a:p>
            <a:pPr marL="514350" indent="-514350">
              <a:buFont typeface="Arial" charset="0"/>
              <a:buChar char="•"/>
            </a:pPr>
            <a:r>
              <a:rPr lang="en-GB" dirty="0" smtClean="0">
                <a:solidFill>
                  <a:schemeClr val="accent1"/>
                </a:solidFill>
              </a:rPr>
              <a:t>Observation of Public audit</a:t>
            </a:r>
            <a:endParaRPr lang="en-GB" dirty="0">
              <a:solidFill>
                <a:schemeClr val="accent1"/>
              </a:solidFill>
            </a:endParaRPr>
          </a:p>
          <a:p>
            <a:pPr marL="514350" indent="-514350">
              <a:buFont typeface="Arial" charset="0"/>
              <a:buChar char="•"/>
            </a:pPr>
            <a:endParaRPr lang="en-GB" dirty="0"/>
          </a:p>
        </p:txBody>
      </p:sp>
      <p:sp>
        <p:nvSpPr>
          <p:cNvPr id="8" name="Inhaltsplatzhalter 7"/>
          <p:cNvSpPr>
            <a:spLocks noGrp="1"/>
          </p:cNvSpPr>
          <p:nvPr>
            <p:ph sz="quarter" idx="12"/>
          </p:nvPr>
        </p:nvSpPr>
        <p:spPr/>
        <p:txBody>
          <a:bodyPr/>
          <a:lstStyle/>
          <a:p>
            <a:pPr marL="514350" indent="-514350">
              <a:buFont typeface="Arial" charset="0"/>
              <a:buChar char="•"/>
            </a:pPr>
            <a:r>
              <a:rPr lang="en-US" dirty="0"/>
              <a:t>Use of ‘official’ language reduces accessibility of information</a:t>
            </a:r>
          </a:p>
          <a:p>
            <a:pPr marL="514350" indent="-514350">
              <a:buFont typeface="Arial" charset="0"/>
              <a:buChar char="•"/>
            </a:pPr>
            <a:r>
              <a:rPr lang="en-US" dirty="0"/>
              <a:t>Domination of the chairperson in discussions</a:t>
            </a:r>
          </a:p>
          <a:p>
            <a:pPr marL="514350" indent="-514350">
              <a:buFont typeface="Arial" charset="0"/>
              <a:buChar char="•"/>
            </a:pPr>
            <a:r>
              <a:rPr lang="en-US" dirty="0"/>
              <a:t>Local NGO facilitators drive the event</a:t>
            </a:r>
          </a:p>
          <a:p>
            <a:pPr marL="514350" indent="-514350">
              <a:buFont typeface="Arial" charset="0"/>
              <a:buChar char="•"/>
            </a:pPr>
            <a:r>
              <a:rPr lang="en-US" dirty="0"/>
              <a:t>Limited dialogue</a:t>
            </a:r>
          </a:p>
          <a:p>
            <a:pPr marL="457200" indent="-457200">
              <a:buFont typeface="Arial" charset="0"/>
              <a:buChar char="•"/>
            </a:pPr>
            <a:endParaRPr lang="en-GB" dirty="0"/>
          </a:p>
        </p:txBody>
      </p:sp>
      <p:sp>
        <p:nvSpPr>
          <p:cNvPr id="4" name="Datumsplatzhalter 3"/>
          <p:cNvSpPr>
            <a:spLocks noGrp="1"/>
          </p:cNvSpPr>
          <p:nvPr>
            <p:ph type="dt" sz="half" idx="13"/>
          </p:nvPr>
        </p:nvSpPr>
        <p:spPr/>
        <p:txBody>
          <a:bodyPr/>
          <a:lstStyle/>
          <a:p>
            <a:fld id="{D741C851-FC7B-1644-A5A3-333ACA55DBE9}" type="datetimeFigureOut">
              <a:rPr lang="en-US" smtClean="0"/>
              <a:t>7/14/2017</a:t>
            </a:fld>
            <a:endParaRPr lang="fr-FR" dirty="0"/>
          </a:p>
        </p:txBody>
      </p:sp>
      <p:sp>
        <p:nvSpPr>
          <p:cNvPr id="5" name="Fußzeilenplatzhalter 4"/>
          <p:cNvSpPr>
            <a:spLocks noGrp="1"/>
          </p:cNvSpPr>
          <p:nvPr>
            <p:ph type="ftr" sz="quarter" idx="14"/>
          </p:nvPr>
        </p:nvSpPr>
        <p:spPr/>
        <p:txBody>
          <a:bodyPr/>
          <a:lstStyle/>
          <a:p>
            <a:endParaRPr lang="fr-FR" dirty="0"/>
          </a:p>
        </p:txBody>
      </p:sp>
      <p:sp>
        <p:nvSpPr>
          <p:cNvPr id="6" name="Foliennummernplatzhalter 5"/>
          <p:cNvSpPr>
            <a:spLocks noGrp="1"/>
          </p:cNvSpPr>
          <p:nvPr>
            <p:ph type="sldNum" sz="quarter" idx="15"/>
          </p:nvPr>
        </p:nvSpPr>
        <p:spPr/>
        <p:txBody>
          <a:bodyPr/>
          <a:lstStyle/>
          <a:p>
            <a:fld id="{E90A6BC0-AA54-8944-8C77-FE8347271045}" type="slidenum">
              <a:rPr lang="fr-FR" smtClean="0"/>
              <a:t>13</a:t>
            </a:fld>
            <a:endParaRPr lang="fr-FR" dirty="0"/>
          </a:p>
        </p:txBody>
      </p:sp>
    </p:spTree>
    <p:extLst>
      <p:ext uri="{BB962C8B-B14F-4D97-AF65-F5344CB8AC3E}">
        <p14:creationId xmlns:p14="http://schemas.microsoft.com/office/powerpoint/2010/main" val="2124278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Case Nepal: </a:t>
            </a:r>
            <a:r>
              <a:rPr lang="en-GB" dirty="0"/>
              <a:t>Analysis key </a:t>
            </a:r>
            <a:r>
              <a:rPr lang="en-GB" dirty="0" smtClean="0"/>
              <a:t>points</a:t>
            </a:r>
            <a:endParaRPr lang="en-GB" dirty="0"/>
          </a:p>
        </p:txBody>
      </p:sp>
      <p:sp>
        <p:nvSpPr>
          <p:cNvPr id="7" name="Inhaltsplatzhalter 6"/>
          <p:cNvSpPr>
            <a:spLocks noGrp="1"/>
          </p:cNvSpPr>
          <p:nvPr>
            <p:ph sz="quarter" idx="11"/>
          </p:nvPr>
        </p:nvSpPr>
        <p:spPr>
          <a:xfrm>
            <a:off x="13263" y="1730828"/>
            <a:ext cx="3758637" cy="4432283"/>
          </a:xfrm>
        </p:spPr>
        <p:txBody>
          <a:bodyPr/>
          <a:lstStyle/>
          <a:p>
            <a:pPr marL="514350" indent="-514350">
              <a:buFont typeface="Arial" charset="0"/>
              <a:buChar char="•"/>
            </a:pPr>
            <a:r>
              <a:rPr lang="en-GB" sz="2400" dirty="0" smtClean="0">
                <a:solidFill>
                  <a:schemeClr val="accent1"/>
                </a:solidFill>
              </a:rPr>
              <a:t>(changed) Incentives </a:t>
            </a:r>
            <a:r>
              <a:rPr lang="en-GB" sz="2400" dirty="0">
                <a:solidFill>
                  <a:schemeClr val="accent1"/>
                </a:solidFill>
              </a:rPr>
              <a:t>for power holders for corruption</a:t>
            </a:r>
            <a:r>
              <a:rPr lang="de-DE" sz="2400" dirty="0">
                <a:solidFill>
                  <a:schemeClr val="accent1"/>
                </a:solidFill>
              </a:rPr>
              <a:t> </a:t>
            </a:r>
          </a:p>
          <a:p>
            <a:pPr marL="514350" indent="-514350">
              <a:buFont typeface="Arial" charset="0"/>
              <a:buChar char="•"/>
            </a:pPr>
            <a:r>
              <a:rPr lang="en-GB" sz="2400" dirty="0">
                <a:solidFill>
                  <a:schemeClr val="accent1"/>
                </a:solidFill>
              </a:rPr>
              <a:t>Success/sustainability of the initiative </a:t>
            </a:r>
            <a:endParaRPr lang="de-DE" sz="2400" dirty="0">
              <a:solidFill>
                <a:schemeClr val="accent1"/>
              </a:solidFill>
            </a:endParaRPr>
          </a:p>
          <a:p>
            <a:pPr marL="514350" indent="-514350">
              <a:buFont typeface="Arial" charset="0"/>
              <a:buChar char="•"/>
            </a:pPr>
            <a:r>
              <a:rPr lang="en-GB" sz="2400" dirty="0">
                <a:solidFill>
                  <a:schemeClr val="accent1"/>
                </a:solidFill>
              </a:rPr>
              <a:t>Enabling/disabling factors </a:t>
            </a:r>
            <a:endParaRPr lang="de-DE" sz="2400" dirty="0">
              <a:solidFill>
                <a:schemeClr val="accent1"/>
              </a:solidFill>
            </a:endParaRPr>
          </a:p>
          <a:p>
            <a:pPr marL="514350" indent="-514350">
              <a:buFont typeface="Arial" charset="0"/>
              <a:buChar char="•"/>
            </a:pPr>
            <a:endParaRPr lang="de-DE" sz="2400" dirty="0">
              <a:solidFill>
                <a:schemeClr val="accent1"/>
              </a:solidFill>
            </a:endParaRPr>
          </a:p>
          <a:p>
            <a:pPr marL="514350" indent="-514350">
              <a:buFont typeface="Arial" charset="0"/>
              <a:buChar char="•"/>
            </a:pPr>
            <a:endParaRPr lang="en-GB" sz="2400" dirty="0"/>
          </a:p>
        </p:txBody>
      </p:sp>
      <p:sp>
        <p:nvSpPr>
          <p:cNvPr id="8" name="Inhaltsplatzhalter 7"/>
          <p:cNvSpPr>
            <a:spLocks noGrp="1"/>
          </p:cNvSpPr>
          <p:nvPr>
            <p:ph sz="quarter" idx="12"/>
          </p:nvPr>
        </p:nvSpPr>
        <p:spPr>
          <a:xfrm>
            <a:off x="4108926" y="1344653"/>
            <a:ext cx="4957053" cy="4818459"/>
          </a:xfrm>
        </p:spPr>
        <p:txBody>
          <a:bodyPr/>
          <a:lstStyle/>
          <a:p>
            <a:pPr marL="457200" indent="-457200">
              <a:buFont typeface="Arial" charset="0"/>
              <a:buChar char="•"/>
            </a:pPr>
            <a:r>
              <a:rPr lang="en-US" sz="1800" b="1" dirty="0"/>
              <a:t>Cost estimation</a:t>
            </a:r>
            <a:r>
              <a:rPr lang="en-US" sz="1800" dirty="0"/>
              <a:t>: mainly mitigated by the process of detailed design from engineers</a:t>
            </a:r>
          </a:p>
          <a:p>
            <a:pPr marL="457200" indent="-457200">
              <a:buFont typeface="Arial" charset="0"/>
              <a:buChar char="•"/>
            </a:pPr>
            <a:r>
              <a:rPr lang="en-US" sz="1800" b="1" dirty="0"/>
              <a:t>Political capture</a:t>
            </a:r>
            <a:r>
              <a:rPr lang="en-US" sz="1800" dirty="0"/>
              <a:t>: lack of ‘political’ opposition; in small settlements single individuals dominate and are unquestioned by users.</a:t>
            </a:r>
          </a:p>
          <a:p>
            <a:pPr marL="457200" indent="-457200">
              <a:buFont typeface="Arial" charset="0"/>
              <a:buChar char="•"/>
            </a:pPr>
            <a:r>
              <a:rPr lang="en-US" sz="1800" b="1" dirty="0"/>
              <a:t>Nepotism</a:t>
            </a:r>
            <a:r>
              <a:rPr lang="en-US" sz="1800" dirty="0"/>
              <a:t> (no observation of favor to relatives)</a:t>
            </a:r>
          </a:p>
          <a:p>
            <a:pPr marL="457200" indent="-457200">
              <a:buFont typeface="Arial" charset="0"/>
              <a:buChar char="•"/>
            </a:pPr>
            <a:r>
              <a:rPr lang="en-US" sz="1800" b="1" dirty="0"/>
              <a:t>Procurement</a:t>
            </a:r>
            <a:r>
              <a:rPr lang="en-US" sz="1800" dirty="0"/>
              <a:t>: pre-empted by </a:t>
            </a:r>
            <a:r>
              <a:rPr lang="en-US" sz="1800" dirty="0" err="1"/>
              <a:t>Helvetas</a:t>
            </a:r>
            <a:r>
              <a:rPr lang="en-US" sz="1800" dirty="0"/>
              <a:t> providing the materials </a:t>
            </a:r>
          </a:p>
          <a:p>
            <a:pPr marL="457200" indent="-457200">
              <a:buFont typeface="Arial" charset="0"/>
              <a:buChar char="•"/>
            </a:pPr>
            <a:r>
              <a:rPr lang="en-US" sz="1800" b="1" dirty="0"/>
              <a:t>Wage payment</a:t>
            </a:r>
            <a:r>
              <a:rPr lang="en-US" sz="1800" dirty="0"/>
              <a:t>: lack of understanding on wages</a:t>
            </a:r>
          </a:p>
          <a:p>
            <a:pPr marL="457200" indent="-457200">
              <a:buFont typeface="Arial" charset="0"/>
              <a:buChar char="•"/>
            </a:pPr>
            <a:r>
              <a:rPr lang="en-US" sz="1800" b="1" dirty="0"/>
              <a:t>One case of corruption uncovered: </a:t>
            </a:r>
            <a:r>
              <a:rPr lang="en-US" sz="1800" dirty="0"/>
              <a:t>not through the public audits but thanks to the village maintenance worker</a:t>
            </a:r>
          </a:p>
          <a:p>
            <a:pPr marL="457200" indent="-457200">
              <a:buFont typeface="Arial" charset="0"/>
              <a:buChar char="•"/>
            </a:pPr>
            <a:endParaRPr lang="en-GB" sz="1800" dirty="0"/>
          </a:p>
        </p:txBody>
      </p:sp>
      <p:sp>
        <p:nvSpPr>
          <p:cNvPr id="4" name="Datumsplatzhalter 3"/>
          <p:cNvSpPr>
            <a:spLocks noGrp="1"/>
          </p:cNvSpPr>
          <p:nvPr>
            <p:ph type="dt" sz="half" idx="13"/>
          </p:nvPr>
        </p:nvSpPr>
        <p:spPr/>
        <p:txBody>
          <a:bodyPr/>
          <a:lstStyle/>
          <a:p>
            <a:fld id="{D741C851-FC7B-1644-A5A3-333ACA55DBE9}" type="datetimeFigureOut">
              <a:rPr lang="en-US" smtClean="0"/>
              <a:t>7/14/2017</a:t>
            </a:fld>
            <a:endParaRPr lang="fr-FR" dirty="0"/>
          </a:p>
        </p:txBody>
      </p:sp>
      <p:sp>
        <p:nvSpPr>
          <p:cNvPr id="5" name="Fußzeilenplatzhalter 4"/>
          <p:cNvSpPr>
            <a:spLocks noGrp="1"/>
          </p:cNvSpPr>
          <p:nvPr>
            <p:ph type="ftr" sz="quarter" idx="14"/>
          </p:nvPr>
        </p:nvSpPr>
        <p:spPr/>
        <p:txBody>
          <a:bodyPr/>
          <a:lstStyle/>
          <a:p>
            <a:endParaRPr lang="fr-FR" dirty="0"/>
          </a:p>
        </p:txBody>
      </p:sp>
      <p:sp>
        <p:nvSpPr>
          <p:cNvPr id="6" name="Foliennummernplatzhalter 5"/>
          <p:cNvSpPr>
            <a:spLocks noGrp="1"/>
          </p:cNvSpPr>
          <p:nvPr>
            <p:ph type="sldNum" sz="quarter" idx="15"/>
          </p:nvPr>
        </p:nvSpPr>
        <p:spPr/>
        <p:txBody>
          <a:bodyPr/>
          <a:lstStyle/>
          <a:p>
            <a:fld id="{E90A6BC0-AA54-8944-8C77-FE8347271045}" type="slidenum">
              <a:rPr lang="fr-FR" smtClean="0"/>
              <a:t>14</a:t>
            </a:fld>
            <a:endParaRPr lang="fr-FR" dirty="0"/>
          </a:p>
        </p:txBody>
      </p:sp>
    </p:spTree>
    <p:extLst>
      <p:ext uri="{BB962C8B-B14F-4D97-AF65-F5344CB8AC3E}">
        <p14:creationId xmlns:p14="http://schemas.microsoft.com/office/powerpoint/2010/main" val="329149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Nepal Conclusion</a:t>
            </a:r>
            <a:endParaRPr lang="en-GB" dirty="0"/>
          </a:p>
        </p:txBody>
      </p:sp>
      <p:sp>
        <p:nvSpPr>
          <p:cNvPr id="4" name="Content Placeholder 3"/>
          <p:cNvSpPr>
            <a:spLocks noGrp="1"/>
          </p:cNvSpPr>
          <p:nvPr>
            <p:ph sz="quarter" idx="12"/>
          </p:nvPr>
        </p:nvSpPr>
        <p:spPr>
          <a:xfrm>
            <a:off x="443163" y="1449938"/>
            <a:ext cx="7517016" cy="4818459"/>
          </a:xfrm>
        </p:spPr>
        <p:txBody>
          <a:bodyPr/>
          <a:lstStyle/>
          <a:p>
            <a:r>
              <a:rPr lang="en-GB" dirty="0"/>
              <a:t>The </a:t>
            </a:r>
            <a:r>
              <a:rPr lang="en-GB" dirty="0" err="1"/>
              <a:t>SAcc</a:t>
            </a:r>
            <a:r>
              <a:rPr lang="en-GB" dirty="0"/>
              <a:t> measures enhanced transparency and participation - unclear outcomes on </a:t>
            </a:r>
            <a:r>
              <a:rPr lang="en-GB" dirty="0" smtClean="0"/>
              <a:t>corruption </a:t>
            </a:r>
            <a:r>
              <a:rPr lang="en-GB" dirty="0"/>
              <a:t>and </a:t>
            </a:r>
            <a:r>
              <a:rPr lang="en-GB" dirty="0" smtClean="0"/>
              <a:t>mismatch </a:t>
            </a:r>
            <a:r>
              <a:rPr lang="en-GB" dirty="0"/>
              <a:t>between people's expectations on distributive justice (fairness in water distribution) and PTB focus on financial </a:t>
            </a:r>
            <a:r>
              <a:rPr lang="en-GB" dirty="0" smtClean="0"/>
              <a:t>issues.</a:t>
            </a:r>
            <a:endParaRPr lang="en-GB" dirty="0"/>
          </a:p>
        </p:txBody>
      </p:sp>
      <p:sp>
        <p:nvSpPr>
          <p:cNvPr id="5" name="Date Placeholder 4"/>
          <p:cNvSpPr>
            <a:spLocks noGrp="1"/>
          </p:cNvSpPr>
          <p:nvPr>
            <p:ph type="dt" sz="half" idx="13"/>
          </p:nvPr>
        </p:nvSpPr>
        <p:spPr/>
        <p:txBody>
          <a:bodyPr/>
          <a:lstStyle/>
          <a:p>
            <a:r>
              <a:rPr lang="en-US" smtClean="0"/>
              <a:t>Stockholm World Water Week - August 27, 2016</a:t>
            </a:r>
            <a:endParaRPr lang="en-GB" dirty="0"/>
          </a:p>
        </p:txBody>
      </p:sp>
      <p:sp>
        <p:nvSpPr>
          <p:cNvPr id="6" name="Footer Placeholder 5"/>
          <p:cNvSpPr>
            <a:spLocks noGrp="1"/>
          </p:cNvSpPr>
          <p:nvPr>
            <p:ph type="ftr" sz="quarter" idx="14"/>
          </p:nvPr>
        </p:nvSpPr>
        <p:spPr/>
        <p:txBody>
          <a:bodyPr/>
          <a:lstStyle/>
          <a:p>
            <a:r>
              <a:rPr lang="en-GB" smtClean="0"/>
              <a:t>Water Integrity Network - Strategy 2017-2022</a:t>
            </a:r>
            <a:endParaRPr lang="en-US" dirty="0"/>
          </a:p>
        </p:txBody>
      </p:sp>
      <p:sp>
        <p:nvSpPr>
          <p:cNvPr id="7" name="Slide Number Placeholder 6"/>
          <p:cNvSpPr>
            <a:spLocks noGrp="1"/>
          </p:cNvSpPr>
          <p:nvPr>
            <p:ph type="sldNum" sz="quarter" idx="15"/>
          </p:nvPr>
        </p:nvSpPr>
        <p:spPr/>
        <p:txBody>
          <a:bodyPr/>
          <a:lstStyle/>
          <a:p>
            <a:fld id="{E0321445-7538-418F-8C82-B39CA92CF145}" type="slidenum">
              <a:rPr lang="en-GB" smtClean="0"/>
              <a:pPr/>
              <a:t>15</a:t>
            </a:fld>
            <a:endParaRPr lang="en-GB" dirty="0"/>
          </a:p>
        </p:txBody>
      </p:sp>
    </p:spTree>
    <p:extLst>
      <p:ext uri="{BB962C8B-B14F-4D97-AF65-F5344CB8AC3E}">
        <p14:creationId xmlns:p14="http://schemas.microsoft.com/office/powerpoint/2010/main" val="117094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Case </a:t>
            </a:r>
            <a:r>
              <a:rPr lang="en-GB" dirty="0"/>
              <a:t>Ethiopia: Process and Actors</a:t>
            </a:r>
          </a:p>
        </p:txBody>
      </p:sp>
      <p:sp>
        <p:nvSpPr>
          <p:cNvPr id="7" name="Inhaltsplatzhalter 6"/>
          <p:cNvSpPr>
            <a:spLocks noGrp="1"/>
          </p:cNvSpPr>
          <p:nvPr>
            <p:ph sz="quarter" idx="11"/>
          </p:nvPr>
        </p:nvSpPr>
        <p:spPr/>
        <p:txBody>
          <a:bodyPr/>
          <a:lstStyle/>
          <a:p>
            <a:pPr marL="514350" indent="-514350">
              <a:buFont typeface="Arial" charset="0"/>
              <a:buChar char="•"/>
            </a:pPr>
            <a:r>
              <a:rPr lang="en-GB" dirty="0">
                <a:solidFill>
                  <a:schemeClr val="accent1"/>
                </a:solidFill>
              </a:rPr>
              <a:t>Types of engagement </a:t>
            </a:r>
          </a:p>
          <a:p>
            <a:pPr marL="457200" indent="-457200">
              <a:buFont typeface="Arial" charset="0"/>
              <a:buChar char="•"/>
            </a:pPr>
            <a:r>
              <a:rPr lang="en-GB" dirty="0" smtClean="0">
                <a:solidFill>
                  <a:schemeClr val="accent1"/>
                </a:solidFill>
              </a:rPr>
              <a:t>Actions </a:t>
            </a:r>
            <a:r>
              <a:rPr lang="en-GB" dirty="0">
                <a:solidFill>
                  <a:schemeClr val="accent1"/>
                </a:solidFill>
              </a:rPr>
              <a:t>of service providers/local government</a:t>
            </a:r>
            <a:r>
              <a:rPr lang="de-DE" dirty="0">
                <a:solidFill>
                  <a:schemeClr val="accent1"/>
                </a:solidFill>
              </a:rPr>
              <a:t> </a:t>
            </a:r>
            <a:endParaRPr lang="en-GB" dirty="0">
              <a:solidFill>
                <a:schemeClr val="accent1"/>
              </a:solidFill>
            </a:endParaRPr>
          </a:p>
          <a:p>
            <a:pPr marL="514350" indent="-514350">
              <a:buFont typeface="Arial" charset="0"/>
              <a:buChar char="•"/>
            </a:pPr>
            <a:endParaRPr lang="en-GB" dirty="0"/>
          </a:p>
        </p:txBody>
      </p:sp>
      <p:sp>
        <p:nvSpPr>
          <p:cNvPr id="8" name="Inhaltsplatzhalter 7"/>
          <p:cNvSpPr>
            <a:spLocks noGrp="1"/>
          </p:cNvSpPr>
          <p:nvPr>
            <p:ph sz="quarter" idx="12"/>
          </p:nvPr>
        </p:nvSpPr>
        <p:spPr>
          <a:xfrm>
            <a:off x="3717041" y="1203480"/>
            <a:ext cx="4957053" cy="4818459"/>
          </a:xfrm>
        </p:spPr>
        <p:txBody>
          <a:bodyPr/>
          <a:lstStyle/>
          <a:p>
            <a:pPr marL="514350" indent="-514350">
              <a:buFont typeface="Arial" charset="0"/>
              <a:buChar char="•"/>
            </a:pPr>
            <a:endParaRPr lang="en-US" sz="2200" dirty="0" smtClean="0"/>
          </a:p>
          <a:p>
            <a:pPr marL="514350" indent="-514350">
              <a:buFont typeface="Arial" charset="0"/>
              <a:buChar char="•"/>
            </a:pPr>
            <a:r>
              <a:rPr lang="en-GB" sz="2200" dirty="0"/>
              <a:t>Main actors: </a:t>
            </a:r>
            <a:r>
              <a:rPr lang="en-GB" sz="2200" dirty="0" err="1"/>
              <a:t>MoWIE</a:t>
            </a:r>
            <a:r>
              <a:rPr lang="en-GB" sz="2200" dirty="0"/>
              <a:t>, Regional Bureaus of Water, COWASH, </a:t>
            </a:r>
            <a:r>
              <a:rPr lang="en-GB" sz="2200" dirty="0" err="1"/>
              <a:t>Woreda</a:t>
            </a:r>
            <a:r>
              <a:rPr lang="en-GB" sz="2200" dirty="0"/>
              <a:t> WASH Team, </a:t>
            </a:r>
            <a:r>
              <a:rPr lang="en-GB" sz="2200" dirty="0" err="1"/>
              <a:t>Kebele</a:t>
            </a:r>
            <a:r>
              <a:rPr lang="en-GB" sz="2200" dirty="0"/>
              <a:t> WASH team, WASHCO</a:t>
            </a:r>
          </a:p>
          <a:p>
            <a:pPr marL="514350" indent="-514350">
              <a:buFont typeface="Arial" charset="0"/>
              <a:buChar char="•"/>
            </a:pPr>
            <a:r>
              <a:rPr lang="en-GB" sz="2200" dirty="0"/>
              <a:t>Implementation and maintenance budget for WASH </a:t>
            </a:r>
            <a:r>
              <a:rPr lang="en-GB" sz="2200" dirty="0" smtClean="0"/>
              <a:t>facility </a:t>
            </a:r>
            <a:r>
              <a:rPr lang="en-GB" sz="2200" dirty="0"/>
              <a:t>managed directly by community committee – funds transferred to Regional Micro Finance Institution</a:t>
            </a:r>
          </a:p>
          <a:p>
            <a:pPr marL="514350" indent="-514350">
              <a:buFont typeface="Arial" charset="0"/>
              <a:buChar char="•"/>
            </a:pPr>
            <a:r>
              <a:rPr lang="en-US" sz="2200" dirty="0" smtClean="0"/>
              <a:t>Ethiopia </a:t>
            </a:r>
            <a:r>
              <a:rPr lang="en-US" sz="2200" dirty="0"/>
              <a:t>Social Accountability </a:t>
            </a:r>
            <a:r>
              <a:rPr lang="en-US" sz="2200" dirty="0" err="1"/>
              <a:t>Programme</a:t>
            </a:r>
            <a:r>
              <a:rPr lang="en-US" sz="2200" dirty="0"/>
              <a:t> </a:t>
            </a:r>
            <a:r>
              <a:rPr lang="en-US" sz="2200" dirty="0" smtClean="0"/>
              <a:t>(</a:t>
            </a:r>
            <a:r>
              <a:rPr lang="en-GB" sz="2200" dirty="0" smtClean="0"/>
              <a:t>ESAP) </a:t>
            </a:r>
            <a:r>
              <a:rPr lang="en-GB" sz="2200" dirty="0"/>
              <a:t>and One National </a:t>
            </a:r>
            <a:r>
              <a:rPr lang="en-GB" sz="2200" dirty="0" smtClean="0"/>
              <a:t>programme </a:t>
            </a:r>
            <a:r>
              <a:rPr lang="en-GB" sz="2200" dirty="0"/>
              <a:t>as enabling factors</a:t>
            </a:r>
          </a:p>
        </p:txBody>
      </p:sp>
      <p:sp>
        <p:nvSpPr>
          <p:cNvPr id="4" name="Datumsplatzhalter 3"/>
          <p:cNvSpPr>
            <a:spLocks noGrp="1"/>
          </p:cNvSpPr>
          <p:nvPr>
            <p:ph type="dt" sz="half" idx="13"/>
          </p:nvPr>
        </p:nvSpPr>
        <p:spPr/>
        <p:txBody>
          <a:bodyPr/>
          <a:lstStyle/>
          <a:p>
            <a:fld id="{D741C851-FC7B-1644-A5A3-333ACA55DBE9}" type="datetimeFigureOut">
              <a:rPr lang="en-US" smtClean="0"/>
              <a:t>7/14/2017</a:t>
            </a:fld>
            <a:endParaRPr lang="fr-FR" dirty="0"/>
          </a:p>
        </p:txBody>
      </p:sp>
      <p:sp>
        <p:nvSpPr>
          <p:cNvPr id="6" name="Foliennummernplatzhalter 5"/>
          <p:cNvSpPr>
            <a:spLocks noGrp="1"/>
          </p:cNvSpPr>
          <p:nvPr>
            <p:ph type="sldNum" sz="quarter" idx="15"/>
          </p:nvPr>
        </p:nvSpPr>
        <p:spPr/>
        <p:txBody>
          <a:bodyPr/>
          <a:lstStyle/>
          <a:p>
            <a:fld id="{E90A6BC0-AA54-8944-8C77-FE8347271045}" type="slidenum">
              <a:rPr lang="fr-FR" smtClean="0"/>
              <a:t>16</a:t>
            </a:fld>
            <a:endParaRPr lang="fr-FR" dirty="0"/>
          </a:p>
        </p:txBody>
      </p:sp>
    </p:spTree>
    <p:extLst>
      <p:ext uri="{BB962C8B-B14F-4D97-AF65-F5344CB8AC3E}">
        <p14:creationId xmlns:p14="http://schemas.microsoft.com/office/powerpoint/2010/main" val="1051495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Case </a:t>
            </a:r>
            <a:r>
              <a:rPr lang="en-GB" dirty="0"/>
              <a:t>Ethiopia: </a:t>
            </a:r>
            <a:r>
              <a:rPr lang="en-GB" dirty="0" smtClean="0"/>
              <a:t>Observations</a:t>
            </a:r>
            <a:endParaRPr lang="en-GB" dirty="0"/>
          </a:p>
        </p:txBody>
      </p:sp>
      <p:sp>
        <p:nvSpPr>
          <p:cNvPr id="7" name="Inhaltsplatzhalter 6"/>
          <p:cNvSpPr>
            <a:spLocks noGrp="1"/>
          </p:cNvSpPr>
          <p:nvPr>
            <p:ph sz="quarter" idx="11"/>
          </p:nvPr>
        </p:nvSpPr>
        <p:spPr>
          <a:xfrm>
            <a:off x="315343" y="1574785"/>
            <a:ext cx="3524162" cy="4818458"/>
          </a:xfrm>
        </p:spPr>
        <p:txBody>
          <a:bodyPr/>
          <a:lstStyle/>
          <a:p>
            <a:pPr marL="514350" indent="-514350">
              <a:buFont typeface="Arial" charset="0"/>
              <a:buChar char="•"/>
            </a:pPr>
            <a:r>
              <a:rPr lang="en-GB" sz="2400" dirty="0" smtClean="0">
                <a:solidFill>
                  <a:schemeClr val="accent1"/>
                </a:solidFill>
              </a:rPr>
              <a:t>(changed) incentives </a:t>
            </a:r>
            <a:r>
              <a:rPr lang="en-GB" sz="2400" dirty="0">
                <a:solidFill>
                  <a:schemeClr val="accent1"/>
                </a:solidFill>
              </a:rPr>
              <a:t>for power holders for corruption</a:t>
            </a:r>
            <a:r>
              <a:rPr lang="de-DE" sz="2400" dirty="0">
                <a:solidFill>
                  <a:schemeClr val="accent1"/>
                </a:solidFill>
              </a:rPr>
              <a:t> </a:t>
            </a:r>
            <a:endParaRPr lang="de-DE" sz="2400" dirty="0" smtClean="0">
              <a:solidFill>
                <a:schemeClr val="accent1"/>
              </a:solidFill>
            </a:endParaRPr>
          </a:p>
          <a:p>
            <a:pPr marL="514350" indent="-514350">
              <a:buFont typeface="Arial" charset="0"/>
              <a:buChar char="•"/>
            </a:pPr>
            <a:r>
              <a:rPr lang="en-GB" sz="2400" dirty="0" smtClean="0">
                <a:solidFill>
                  <a:schemeClr val="accent1"/>
                </a:solidFill>
              </a:rPr>
              <a:t>Enabling/disabling </a:t>
            </a:r>
            <a:r>
              <a:rPr lang="en-GB" sz="2400" dirty="0">
                <a:solidFill>
                  <a:schemeClr val="accent1"/>
                </a:solidFill>
              </a:rPr>
              <a:t>factors </a:t>
            </a:r>
            <a:endParaRPr lang="de-DE" sz="2400" dirty="0">
              <a:solidFill>
                <a:schemeClr val="accent1"/>
              </a:solidFill>
            </a:endParaRPr>
          </a:p>
          <a:p>
            <a:pPr marL="514350" indent="-514350">
              <a:buFont typeface="Arial" charset="0"/>
              <a:buChar char="•"/>
            </a:pPr>
            <a:endParaRPr lang="en-GB" sz="2400" dirty="0"/>
          </a:p>
        </p:txBody>
      </p:sp>
      <p:sp>
        <p:nvSpPr>
          <p:cNvPr id="8" name="Inhaltsplatzhalter 7"/>
          <p:cNvSpPr>
            <a:spLocks noGrp="1"/>
          </p:cNvSpPr>
          <p:nvPr>
            <p:ph sz="quarter" idx="12"/>
          </p:nvPr>
        </p:nvSpPr>
        <p:spPr/>
        <p:txBody>
          <a:bodyPr/>
          <a:lstStyle/>
          <a:p>
            <a:pPr marL="514350" indent="-514350">
              <a:buFont typeface="Arial" charset="0"/>
              <a:buChar char="•"/>
            </a:pPr>
            <a:r>
              <a:rPr lang="en-GB" sz="2200" dirty="0"/>
              <a:t>Process substantially shorter than “conventional” government process</a:t>
            </a:r>
          </a:p>
          <a:p>
            <a:pPr marL="514350" indent="-514350">
              <a:buFont typeface="Arial" charset="0"/>
              <a:buChar char="•"/>
            </a:pPr>
            <a:r>
              <a:rPr lang="en-GB" sz="2200" dirty="0"/>
              <a:t>High transparency in every step – data recording and accessibility</a:t>
            </a:r>
          </a:p>
          <a:p>
            <a:pPr marL="514350" indent="-514350">
              <a:buFont typeface="Arial" charset="0"/>
              <a:buChar char="•"/>
            </a:pPr>
            <a:r>
              <a:rPr lang="en-GB" sz="2200" dirty="0"/>
              <a:t>Higher awareness of rights and duties</a:t>
            </a:r>
          </a:p>
          <a:p>
            <a:pPr marL="514350" indent="-514350">
              <a:buFont typeface="Arial" charset="0"/>
              <a:buChar char="•"/>
            </a:pPr>
            <a:r>
              <a:rPr lang="en-GB" sz="2200" dirty="0"/>
              <a:t>Authoritarian state and recent emergency situation</a:t>
            </a:r>
          </a:p>
          <a:p>
            <a:pPr marL="514350" indent="-514350">
              <a:buFont typeface="Arial" charset="0"/>
              <a:buChar char="•"/>
            </a:pPr>
            <a:r>
              <a:rPr lang="en-GB" sz="2200" dirty="0"/>
              <a:t>No incidences of corruption in CMP WASH facilities, although </a:t>
            </a:r>
            <a:r>
              <a:rPr lang="en-GB" sz="2200" dirty="0" smtClean="0"/>
              <a:t>incidences are reported in </a:t>
            </a:r>
            <a:r>
              <a:rPr lang="en-GB" sz="2200" dirty="0"/>
              <a:t>other projects</a:t>
            </a:r>
          </a:p>
          <a:p>
            <a:endParaRPr lang="en-GB" sz="2200" dirty="0"/>
          </a:p>
        </p:txBody>
      </p:sp>
      <p:sp>
        <p:nvSpPr>
          <p:cNvPr id="4" name="Datumsplatzhalter 3"/>
          <p:cNvSpPr>
            <a:spLocks noGrp="1"/>
          </p:cNvSpPr>
          <p:nvPr>
            <p:ph type="dt" sz="half" idx="13"/>
          </p:nvPr>
        </p:nvSpPr>
        <p:spPr/>
        <p:txBody>
          <a:bodyPr/>
          <a:lstStyle/>
          <a:p>
            <a:fld id="{D741C851-FC7B-1644-A5A3-333ACA55DBE9}" type="datetimeFigureOut">
              <a:rPr lang="en-US" smtClean="0"/>
              <a:t>7/14/2017</a:t>
            </a:fld>
            <a:endParaRPr lang="fr-FR" dirty="0"/>
          </a:p>
        </p:txBody>
      </p:sp>
      <p:sp>
        <p:nvSpPr>
          <p:cNvPr id="6" name="Foliennummernplatzhalter 5"/>
          <p:cNvSpPr>
            <a:spLocks noGrp="1"/>
          </p:cNvSpPr>
          <p:nvPr>
            <p:ph type="sldNum" sz="quarter" idx="15"/>
          </p:nvPr>
        </p:nvSpPr>
        <p:spPr/>
        <p:txBody>
          <a:bodyPr/>
          <a:lstStyle/>
          <a:p>
            <a:fld id="{E90A6BC0-AA54-8944-8C77-FE8347271045}" type="slidenum">
              <a:rPr lang="fr-FR" smtClean="0"/>
              <a:t>17</a:t>
            </a:fld>
            <a:endParaRPr lang="fr-FR" dirty="0"/>
          </a:p>
        </p:txBody>
      </p:sp>
    </p:spTree>
    <p:extLst>
      <p:ext uri="{BB962C8B-B14F-4D97-AF65-F5344CB8AC3E}">
        <p14:creationId xmlns:p14="http://schemas.microsoft.com/office/powerpoint/2010/main" val="10263680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Case Ethiopia: Analysis </a:t>
            </a:r>
            <a:r>
              <a:rPr lang="en-GB" dirty="0" smtClean="0"/>
              <a:t>and Conclusions</a:t>
            </a:r>
            <a:endParaRPr lang="en-GB" dirty="0"/>
          </a:p>
        </p:txBody>
      </p:sp>
      <p:sp>
        <p:nvSpPr>
          <p:cNvPr id="3" name="Inhaltsplatzhalter 2"/>
          <p:cNvSpPr>
            <a:spLocks noGrp="1"/>
          </p:cNvSpPr>
          <p:nvPr>
            <p:ph idx="1"/>
          </p:nvPr>
        </p:nvSpPr>
        <p:spPr>
          <a:xfrm>
            <a:off x="315342" y="2570827"/>
            <a:ext cx="4523786" cy="2268167"/>
          </a:xfrm>
        </p:spPr>
        <p:txBody>
          <a:bodyPr/>
          <a:lstStyle/>
          <a:p>
            <a:pPr marL="457200" indent="-457200">
              <a:buFont typeface="Arial" panose="020B0604020202020204" pitchFamily="34" charset="0"/>
              <a:buChar char="•"/>
            </a:pPr>
            <a:r>
              <a:rPr lang="en-GB" dirty="0">
                <a:solidFill>
                  <a:schemeClr val="accent1"/>
                </a:solidFill>
              </a:rPr>
              <a:t>Success/sustainability of the initiative </a:t>
            </a:r>
            <a:endParaRPr lang="en-GB" dirty="0" smtClean="0">
              <a:solidFill>
                <a:schemeClr val="accent1"/>
              </a:solidFill>
            </a:endParaRPr>
          </a:p>
          <a:p>
            <a:pPr marL="457200" indent="-457200">
              <a:buFont typeface="Arial" panose="020B0604020202020204" pitchFamily="34" charset="0"/>
              <a:buChar char="•"/>
            </a:pPr>
            <a:endParaRPr lang="en-GB" dirty="0">
              <a:solidFill>
                <a:schemeClr val="accent1"/>
              </a:solidFill>
            </a:endParaRPr>
          </a:p>
          <a:p>
            <a:pPr marL="457200" indent="-457200">
              <a:buFont typeface="Arial" panose="020B0604020202020204" pitchFamily="34" charset="0"/>
              <a:buChar char="•"/>
            </a:pPr>
            <a:r>
              <a:rPr lang="en-US" dirty="0">
                <a:solidFill>
                  <a:schemeClr val="accent1"/>
                </a:solidFill>
              </a:rPr>
              <a:t>Unintended outcomes</a:t>
            </a:r>
            <a:endParaRPr lang="de-DE" dirty="0">
              <a:solidFill>
                <a:schemeClr val="accent1"/>
              </a:solidFill>
            </a:endParaRPr>
          </a:p>
          <a:p>
            <a:pPr marL="457200" indent="-457200">
              <a:buFont typeface="Arial" panose="020B0604020202020204" pitchFamily="34" charset="0"/>
              <a:buChar char="•"/>
            </a:pPr>
            <a:endParaRPr lang="de-DE" dirty="0">
              <a:solidFill>
                <a:schemeClr val="accent1"/>
              </a:solidFill>
            </a:endParaRPr>
          </a:p>
        </p:txBody>
      </p:sp>
      <p:sp>
        <p:nvSpPr>
          <p:cNvPr id="4" name="Datumsplatzhalter 3"/>
          <p:cNvSpPr>
            <a:spLocks noGrp="1"/>
          </p:cNvSpPr>
          <p:nvPr>
            <p:ph type="dt" sz="half" idx="10"/>
          </p:nvPr>
        </p:nvSpPr>
        <p:spPr/>
        <p:txBody>
          <a:bodyPr/>
          <a:lstStyle/>
          <a:p>
            <a:fld id="{D741C851-FC7B-1644-A5A3-333ACA55DBE9}" type="datetimeFigureOut">
              <a:rPr lang="en-US" smtClean="0"/>
              <a:t>7/14/2017</a:t>
            </a:fld>
            <a:endParaRPr lang="fr-FR" dirty="0"/>
          </a:p>
        </p:txBody>
      </p:sp>
      <p:sp>
        <p:nvSpPr>
          <p:cNvPr id="6" name="Foliennummernplatzhalter 5"/>
          <p:cNvSpPr>
            <a:spLocks noGrp="1"/>
          </p:cNvSpPr>
          <p:nvPr>
            <p:ph type="sldNum" sz="quarter" idx="12"/>
          </p:nvPr>
        </p:nvSpPr>
        <p:spPr/>
        <p:txBody>
          <a:bodyPr/>
          <a:lstStyle/>
          <a:p>
            <a:fld id="{E90A6BC0-AA54-8944-8C77-FE8347271045}" type="slidenum">
              <a:rPr lang="fr-FR" smtClean="0"/>
              <a:t>18</a:t>
            </a:fld>
            <a:endParaRPr lang="fr-FR" dirty="0"/>
          </a:p>
        </p:txBody>
      </p:sp>
      <p:sp>
        <p:nvSpPr>
          <p:cNvPr id="7" name="TextBox 6"/>
          <p:cNvSpPr txBox="1"/>
          <p:nvPr/>
        </p:nvSpPr>
        <p:spPr>
          <a:xfrm>
            <a:off x="4923064" y="1197628"/>
            <a:ext cx="4033158" cy="637097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Clearer ownership of WASH scheme as well as maintenance fund</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Challenges for the very long run in order for communities to “move up” the water </a:t>
            </a:r>
            <a:r>
              <a:rPr lang="en-US" dirty="0" smtClean="0"/>
              <a:t>ladder. More </a:t>
            </a:r>
            <a:r>
              <a:rPr lang="en-US" dirty="0" smtClean="0"/>
              <a:t>complicated procurement -&gt; CMP approach would be less </a:t>
            </a:r>
            <a:r>
              <a:rPr lang="en-US" dirty="0" smtClean="0"/>
              <a:t>appropriate</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GB" dirty="0"/>
              <a:t>Although government accountable for </a:t>
            </a:r>
            <a:r>
              <a:rPr lang="en-GB" dirty="0" smtClean="0"/>
              <a:t>capacity </a:t>
            </a:r>
            <a:r>
              <a:rPr lang="en-GB" dirty="0"/>
              <a:t>building and facilitating process, no direct </a:t>
            </a:r>
            <a:r>
              <a:rPr lang="en-GB" dirty="0" smtClean="0"/>
              <a:t>accountability</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Challenging to discuss corruption in the </a:t>
            </a:r>
            <a:r>
              <a:rPr lang="en-GB" dirty="0" smtClean="0"/>
              <a:t>Ethiopian </a:t>
            </a:r>
            <a:r>
              <a:rPr lang="en-GB" dirty="0" smtClean="0"/>
              <a:t>setting – </a:t>
            </a:r>
            <a:r>
              <a:rPr lang="en-GB" dirty="0"/>
              <a:t>respondents assured researchers there were no incidents </a:t>
            </a:r>
            <a:r>
              <a:rPr lang="en-GB" dirty="0" smtClean="0"/>
              <a:t>within the </a:t>
            </a:r>
            <a:r>
              <a:rPr lang="en-GB" dirty="0"/>
              <a:t>CMP facilities</a:t>
            </a:r>
          </a:p>
          <a:p>
            <a:endParaRPr lang="en-GB" dirty="0"/>
          </a:p>
          <a:p>
            <a:endParaRPr lang="en-GB" sz="1600" dirty="0"/>
          </a:p>
          <a:p>
            <a:endParaRPr lang="en-US" sz="1600" dirty="0" smtClean="0"/>
          </a:p>
          <a:p>
            <a:endParaRPr lang="en-US" sz="1600" dirty="0"/>
          </a:p>
        </p:txBody>
      </p:sp>
    </p:spTree>
    <p:extLst>
      <p:ext uri="{BB962C8B-B14F-4D97-AF65-F5344CB8AC3E}">
        <p14:creationId xmlns:p14="http://schemas.microsoft.com/office/powerpoint/2010/main" val="3782436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Case Philippines: Process and Actors </a:t>
            </a:r>
            <a:endParaRPr lang="en-GB" dirty="0"/>
          </a:p>
        </p:txBody>
      </p:sp>
      <p:sp>
        <p:nvSpPr>
          <p:cNvPr id="7" name="Inhaltsplatzhalter 6"/>
          <p:cNvSpPr>
            <a:spLocks noGrp="1"/>
          </p:cNvSpPr>
          <p:nvPr>
            <p:ph sz="quarter" idx="11"/>
          </p:nvPr>
        </p:nvSpPr>
        <p:spPr>
          <a:xfrm>
            <a:off x="315343" y="1203480"/>
            <a:ext cx="3154244" cy="4818458"/>
          </a:xfrm>
        </p:spPr>
        <p:txBody>
          <a:bodyPr/>
          <a:lstStyle/>
          <a:p>
            <a:pPr marL="514350" indent="-514350">
              <a:buFont typeface="Arial" charset="0"/>
              <a:buChar char="•"/>
            </a:pPr>
            <a:r>
              <a:rPr lang="en-GB" dirty="0">
                <a:solidFill>
                  <a:schemeClr val="accent1"/>
                </a:solidFill>
              </a:rPr>
              <a:t>Types of engagement </a:t>
            </a:r>
          </a:p>
          <a:p>
            <a:pPr marL="457200" indent="-457200">
              <a:buFont typeface="Arial" charset="0"/>
              <a:buChar char="•"/>
            </a:pPr>
            <a:r>
              <a:rPr lang="en-GB" dirty="0" smtClean="0">
                <a:solidFill>
                  <a:schemeClr val="accent1"/>
                </a:solidFill>
              </a:rPr>
              <a:t>Actions </a:t>
            </a:r>
            <a:r>
              <a:rPr lang="en-GB" dirty="0">
                <a:solidFill>
                  <a:schemeClr val="accent1"/>
                </a:solidFill>
              </a:rPr>
              <a:t>of service providers/local government</a:t>
            </a:r>
            <a:r>
              <a:rPr lang="de-DE" dirty="0">
                <a:solidFill>
                  <a:schemeClr val="accent1"/>
                </a:solidFill>
              </a:rPr>
              <a:t> </a:t>
            </a:r>
            <a:endParaRPr lang="en-GB" dirty="0">
              <a:solidFill>
                <a:schemeClr val="accent1"/>
              </a:solidFill>
            </a:endParaRPr>
          </a:p>
          <a:p>
            <a:pPr marL="514350" indent="-514350">
              <a:buFont typeface="Arial" charset="0"/>
              <a:buChar char="•"/>
            </a:pPr>
            <a:endParaRPr lang="en-GB" dirty="0"/>
          </a:p>
        </p:txBody>
      </p:sp>
      <p:sp>
        <p:nvSpPr>
          <p:cNvPr id="8" name="Inhaltsplatzhalter 7"/>
          <p:cNvSpPr>
            <a:spLocks noGrp="1"/>
          </p:cNvSpPr>
          <p:nvPr>
            <p:ph sz="quarter" idx="12"/>
          </p:nvPr>
        </p:nvSpPr>
        <p:spPr>
          <a:xfrm>
            <a:off x="3789886" y="1024104"/>
            <a:ext cx="4957053" cy="4818459"/>
          </a:xfrm>
        </p:spPr>
        <p:txBody>
          <a:bodyPr/>
          <a:lstStyle/>
          <a:p>
            <a:pPr lvl="1">
              <a:spcBef>
                <a:spcPts val="0"/>
              </a:spcBef>
              <a:buFont typeface="Arial" panose="020B0604020202020204" pitchFamily="34" charset="0"/>
              <a:buChar char="•"/>
            </a:pPr>
            <a:r>
              <a:rPr lang="en-US" sz="1800" dirty="0"/>
              <a:t>1 Municipal Government </a:t>
            </a:r>
            <a:r>
              <a:rPr lang="en-US" sz="1800" dirty="0" smtClean="0"/>
              <a:t>Unit; </a:t>
            </a:r>
            <a:r>
              <a:rPr lang="en-US" sz="1800" dirty="0"/>
              <a:t>24 Local Government Units (Barangay = villages); 10 Water Cooperatives (2)/Associations (8); 1 Partner NGO “</a:t>
            </a:r>
            <a:r>
              <a:rPr lang="en-US" sz="1800" dirty="0" smtClean="0"/>
              <a:t>IWAG (Integrity Watch)”; </a:t>
            </a:r>
            <a:r>
              <a:rPr lang="en-US" sz="1800" dirty="0"/>
              <a:t>Local Government Department, </a:t>
            </a:r>
            <a:r>
              <a:rPr lang="en-US" sz="1800" dirty="0" smtClean="0"/>
              <a:t>UNDP-PACDE</a:t>
            </a:r>
            <a:endParaRPr lang="en-US" sz="1800" dirty="0"/>
          </a:p>
          <a:p>
            <a:pPr lvl="1">
              <a:spcBef>
                <a:spcPts val="0"/>
              </a:spcBef>
              <a:buFont typeface="Arial" panose="020B0604020202020204" pitchFamily="34" charset="0"/>
              <a:buChar char="•"/>
            </a:pPr>
            <a:endParaRPr lang="en-GB" sz="1800" dirty="0" smtClean="0"/>
          </a:p>
          <a:p>
            <a:pPr lvl="1">
              <a:spcBef>
                <a:spcPts val="0"/>
              </a:spcBef>
              <a:buFont typeface="Arial" panose="020B0604020202020204" pitchFamily="34" charset="0"/>
              <a:buChar char="•"/>
            </a:pPr>
            <a:r>
              <a:rPr lang="en-GB" sz="1800" dirty="0" smtClean="0"/>
              <a:t>Program </a:t>
            </a:r>
            <a:r>
              <a:rPr lang="en-GB" sz="1800" dirty="0"/>
              <a:t>intention is strategic integration of PTB of local water </a:t>
            </a:r>
            <a:r>
              <a:rPr lang="en-GB" sz="1800" dirty="0" smtClean="0"/>
              <a:t>management</a:t>
            </a:r>
          </a:p>
          <a:p>
            <a:pPr lvl="1">
              <a:spcBef>
                <a:spcPts val="0"/>
              </a:spcBef>
              <a:buFont typeface="Arial" panose="020B0604020202020204" pitchFamily="34" charset="0"/>
              <a:buChar char="•"/>
            </a:pPr>
            <a:endParaRPr lang="en-GB" sz="1800" dirty="0" smtClean="0"/>
          </a:p>
          <a:p>
            <a:pPr lvl="1">
              <a:spcBef>
                <a:spcPts val="0"/>
              </a:spcBef>
              <a:buFont typeface="Arial" panose="020B0604020202020204" pitchFamily="34" charset="0"/>
              <a:buChar char="•"/>
            </a:pPr>
            <a:r>
              <a:rPr lang="en-GB" sz="1800" dirty="0" smtClean="0"/>
              <a:t>Cooperatives </a:t>
            </a:r>
            <a:r>
              <a:rPr lang="en-GB" sz="1800" dirty="0"/>
              <a:t>and the District receiving funds were faced with financial accountability demands by CSO “IWAG”</a:t>
            </a:r>
          </a:p>
          <a:p>
            <a:pPr lvl="0"/>
            <a:endParaRPr lang="en-GB" sz="1800" dirty="0">
              <a:solidFill>
                <a:srgbClr val="C00000"/>
              </a:solidFill>
            </a:endParaRPr>
          </a:p>
        </p:txBody>
      </p:sp>
      <p:sp>
        <p:nvSpPr>
          <p:cNvPr id="4" name="Datumsplatzhalter 3"/>
          <p:cNvSpPr>
            <a:spLocks noGrp="1"/>
          </p:cNvSpPr>
          <p:nvPr>
            <p:ph type="dt" sz="half" idx="13"/>
          </p:nvPr>
        </p:nvSpPr>
        <p:spPr/>
        <p:txBody>
          <a:bodyPr/>
          <a:lstStyle/>
          <a:p>
            <a:fld id="{D741C851-FC7B-1644-A5A3-333ACA55DBE9}" type="datetimeFigureOut">
              <a:rPr lang="en-US" smtClean="0"/>
              <a:t>7/14/2017</a:t>
            </a:fld>
            <a:endParaRPr lang="fr-FR" dirty="0"/>
          </a:p>
        </p:txBody>
      </p:sp>
      <p:sp>
        <p:nvSpPr>
          <p:cNvPr id="5" name="Fußzeilenplatzhalter 4"/>
          <p:cNvSpPr>
            <a:spLocks noGrp="1"/>
          </p:cNvSpPr>
          <p:nvPr>
            <p:ph type="ftr" sz="quarter" idx="14"/>
          </p:nvPr>
        </p:nvSpPr>
        <p:spPr/>
        <p:txBody>
          <a:bodyPr/>
          <a:lstStyle/>
          <a:p>
            <a:endParaRPr lang="fr-FR" dirty="0"/>
          </a:p>
        </p:txBody>
      </p:sp>
      <p:sp>
        <p:nvSpPr>
          <p:cNvPr id="6" name="Foliennummernplatzhalter 5"/>
          <p:cNvSpPr>
            <a:spLocks noGrp="1"/>
          </p:cNvSpPr>
          <p:nvPr>
            <p:ph type="sldNum" sz="quarter" idx="15"/>
          </p:nvPr>
        </p:nvSpPr>
        <p:spPr/>
        <p:txBody>
          <a:bodyPr/>
          <a:lstStyle/>
          <a:p>
            <a:fld id="{E90A6BC0-AA54-8944-8C77-FE8347271045}" type="slidenum">
              <a:rPr lang="fr-FR" smtClean="0"/>
              <a:t>19</a:t>
            </a:fld>
            <a:endParaRPr lang="fr-FR" dirty="0"/>
          </a:p>
        </p:txBody>
      </p:sp>
    </p:spTree>
    <p:extLst>
      <p:ext uri="{BB962C8B-B14F-4D97-AF65-F5344CB8AC3E}">
        <p14:creationId xmlns:p14="http://schemas.microsoft.com/office/powerpoint/2010/main" val="3183711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p:cNvPicPr>
            <a:picLocks noChangeAspect="1"/>
          </p:cNvPicPr>
          <p:nvPr/>
        </p:nvPicPr>
        <p:blipFill>
          <a:blip r:embed="rId3"/>
          <a:stretch>
            <a:fillRect/>
          </a:stretch>
        </p:blipFill>
        <p:spPr>
          <a:xfrm>
            <a:off x="7767320" y="0"/>
            <a:ext cx="1376680" cy="2438400"/>
          </a:xfrm>
          <a:prstGeom prst="rect">
            <a:avLst/>
          </a:prstGeom>
        </p:spPr>
      </p:pic>
      <p:sp>
        <p:nvSpPr>
          <p:cNvPr id="3" name="Content Placeholder 2"/>
          <p:cNvSpPr>
            <a:spLocks noGrp="1"/>
          </p:cNvSpPr>
          <p:nvPr>
            <p:ph idx="1"/>
          </p:nvPr>
        </p:nvSpPr>
        <p:spPr/>
        <p:txBody>
          <a:bodyPr>
            <a:normAutofit/>
          </a:bodyPr>
          <a:lstStyle/>
          <a:p>
            <a:pPr marL="0" indent="0">
              <a:buNone/>
            </a:pPr>
            <a:r>
              <a:rPr lang="en-GB" dirty="0"/>
              <a:t>‘Water integrity is the integrity of people and institutions governing water resources. It refers to decision-making that is fair and inclusive, honest and transparent, accountable and free of corruption.’</a:t>
            </a:r>
          </a:p>
          <a:p>
            <a:pPr marL="0" indent="0">
              <a:buNone/>
            </a:pPr>
            <a:endParaRPr lang="en-GB" dirty="0"/>
          </a:p>
          <a:p>
            <a:pPr marL="0" indent="0" algn="r">
              <a:buNone/>
            </a:pPr>
            <a:r>
              <a:rPr lang="en-GB" i="1" dirty="0"/>
              <a:t>Delft Statement, </a:t>
            </a:r>
            <a:r>
              <a:rPr lang="en-GB" i="1" dirty="0" smtClean="0"/>
              <a:t>2013</a:t>
            </a:r>
            <a:endParaRPr lang="en-GB" i="1" dirty="0"/>
          </a:p>
          <a:p>
            <a:pPr marL="0" indent="0">
              <a:buNone/>
            </a:pPr>
            <a:endParaRPr lang="en-GB" dirty="0"/>
          </a:p>
        </p:txBody>
      </p:sp>
    </p:spTree>
    <p:extLst>
      <p:ext uri="{BB962C8B-B14F-4D97-AF65-F5344CB8AC3E}">
        <p14:creationId xmlns:p14="http://schemas.microsoft.com/office/powerpoint/2010/main" val="1344052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0316" y="34527"/>
            <a:ext cx="8496242" cy="885489"/>
          </a:xfrm>
        </p:spPr>
        <p:txBody>
          <a:bodyPr/>
          <a:lstStyle/>
          <a:p>
            <a:r>
              <a:rPr lang="en-GB" dirty="0" smtClean="0"/>
              <a:t>Case Philippines: Observation and analysis </a:t>
            </a:r>
            <a:endParaRPr lang="en-GB" dirty="0"/>
          </a:p>
        </p:txBody>
      </p:sp>
      <p:sp>
        <p:nvSpPr>
          <p:cNvPr id="7" name="Inhaltsplatzhalter 6"/>
          <p:cNvSpPr>
            <a:spLocks noGrp="1"/>
          </p:cNvSpPr>
          <p:nvPr>
            <p:ph sz="quarter" idx="11"/>
          </p:nvPr>
        </p:nvSpPr>
        <p:spPr>
          <a:xfrm>
            <a:off x="694943" y="2633472"/>
            <a:ext cx="2774643" cy="2941506"/>
          </a:xfrm>
        </p:spPr>
        <p:txBody>
          <a:bodyPr/>
          <a:lstStyle/>
          <a:p>
            <a:pPr marL="514350" indent="-514350">
              <a:buFont typeface="Arial" charset="0"/>
              <a:buChar char="•"/>
            </a:pPr>
            <a:r>
              <a:rPr lang="en-GB" sz="2400" dirty="0">
                <a:solidFill>
                  <a:schemeClr val="accent1"/>
                </a:solidFill>
              </a:rPr>
              <a:t>(Changed) incentives for power holders for </a:t>
            </a:r>
            <a:r>
              <a:rPr lang="en-GB" sz="2400" dirty="0" smtClean="0">
                <a:solidFill>
                  <a:schemeClr val="accent1"/>
                </a:solidFill>
              </a:rPr>
              <a:t>corruption</a:t>
            </a:r>
          </a:p>
          <a:p>
            <a:pPr marL="514350" indent="-514350">
              <a:buFont typeface="Arial" charset="0"/>
              <a:buChar char="•"/>
            </a:pPr>
            <a:r>
              <a:rPr lang="en-GB" sz="2400" dirty="0">
                <a:solidFill>
                  <a:schemeClr val="accent1"/>
                </a:solidFill>
              </a:rPr>
              <a:t>Success/sustainability of the initiative </a:t>
            </a:r>
            <a:endParaRPr lang="de-DE" sz="2400" dirty="0">
              <a:solidFill>
                <a:schemeClr val="accent1"/>
              </a:solidFill>
            </a:endParaRPr>
          </a:p>
          <a:p>
            <a:pPr marL="514350" indent="-514350">
              <a:buFont typeface="Arial" charset="0"/>
              <a:buChar char="•"/>
            </a:pPr>
            <a:r>
              <a:rPr lang="en-GB" sz="2400" dirty="0">
                <a:solidFill>
                  <a:schemeClr val="accent1"/>
                </a:solidFill>
              </a:rPr>
              <a:t>Enabling/disabling factors </a:t>
            </a:r>
            <a:endParaRPr lang="de-DE" sz="2400" dirty="0">
              <a:solidFill>
                <a:schemeClr val="accent1"/>
              </a:solidFill>
            </a:endParaRPr>
          </a:p>
          <a:p>
            <a:pPr marL="514350" indent="-514350">
              <a:buFont typeface="Arial" charset="0"/>
              <a:buChar char="•"/>
            </a:pPr>
            <a:endParaRPr lang="en-GB" sz="2400" dirty="0"/>
          </a:p>
          <a:p>
            <a:endParaRPr lang="de-DE" sz="2400" dirty="0" smtClean="0">
              <a:solidFill>
                <a:schemeClr val="accent1"/>
              </a:solidFill>
            </a:endParaRPr>
          </a:p>
        </p:txBody>
      </p:sp>
      <p:sp>
        <p:nvSpPr>
          <p:cNvPr id="8" name="Inhaltsplatzhalter 7"/>
          <p:cNvSpPr>
            <a:spLocks noGrp="1"/>
          </p:cNvSpPr>
          <p:nvPr>
            <p:ph sz="quarter" idx="12"/>
          </p:nvPr>
        </p:nvSpPr>
        <p:spPr/>
        <p:txBody>
          <a:bodyPr/>
          <a:lstStyle/>
          <a:p>
            <a:pPr lvl="1">
              <a:spcBef>
                <a:spcPts val="0"/>
              </a:spcBef>
            </a:pPr>
            <a:r>
              <a:rPr lang="en-GB" sz="1500" dirty="0"/>
              <a:t>Program intention is strategic integration of PTB </a:t>
            </a:r>
            <a:r>
              <a:rPr lang="en-GB" sz="1500" dirty="0" smtClean="0"/>
              <a:t> but in </a:t>
            </a:r>
            <a:r>
              <a:rPr lang="en-GB" sz="1500" dirty="0"/>
              <a:t>fact, implementation shows tactical aspects in resource allocation:</a:t>
            </a:r>
          </a:p>
          <a:p>
            <a:pPr lvl="1">
              <a:spcBef>
                <a:spcPts val="0"/>
              </a:spcBef>
            </a:pPr>
            <a:endParaRPr lang="en-GB" sz="1500" dirty="0"/>
          </a:p>
          <a:p>
            <a:pPr marL="914400" lvl="2" indent="0">
              <a:spcBef>
                <a:spcPts val="0"/>
              </a:spcBef>
              <a:buNone/>
            </a:pPr>
            <a:r>
              <a:rPr lang="en-GB" sz="1500" dirty="0" smtClean="0"/>
              <a:t>“I am willing to give projects but Barangays have to come to me. If you’re the first one to come I’ll prioritize you.” Former Municipal Mayor of </a:t>
            </a:r>
            <a:r>
              <a:rPr lang="en-GB" sz="1500" dirty="0" err="1" smtClean="0"/>
              <a:t>Sibagat</a:t>
            </a:r>
            <a:r>
              <a:rPr lang="en-GB" sz="1500" dirty="0" smtClean="0"/>
              <a:t> (during her terms, all 24 Barangays leaders aligned with her party; her successor is a relative.)</a:t>
            </a:r>
          </a:p>
          <a:p>
            <a:pPr lvl="2">
              <a:spcBef>
                <a:spcPts val="0"/>
              </a:spcBef>
            </a:pPr>
            <a:endParaRPr lang="en-GB" sz="1500" dirty="0"/>
          </a:p>
          <a:p>
            <a:pPr lvl="1">
              <a:spcBef>
                <a:spcPts val="0"/>
              </a:spcBef>
            </a:pPr>
            <a:r>
              <a:rPr lang="en-GB" sz="1500" dirty="0"/>
              <a:t>Program resources appear to be distributed </a:t>
            </a:r>
            <a:r>
              <a:rPr lang="en-GB" sz="1500" dirty="0" smtClean="0"/>
              <a:t>selectively</a:t>
            </a:r>
            <a:endParaRPr lang="en-GB" sz="1500" dirty="0"/>
          </a:p>
          <a:p>
            <a:pPr lvl="1">
              <a:spcBef>
                <a:spcPts val="0"/>
              </a:spcBef>
            </a:pPr>
            <a:endParaRPr lang="en-GB" sz="1500" dirty="0" smtClean="0"/>
          </a:p>
          <a:p>
            <a:pPr lvl="1">
              <a:spcBef>
                <a:spcPts val="0"/>
              </a:spcBef>
            </a:pPr>
            <a:r>
              <a:rPr lang="en-GB" sz="1500" dirty="0" smtClean="0"/>
              <a:t>IWAG </a:t>
            </a:r>
            <a:r>
              <a:rPr lang="en-GB" sz="1500" dirty="0"/>
              <a:t>members are closely related to Municipal or Barangay </a:t>
            </a:r>
            <a:r>
              <a:rPr lang="en-GB" sz="1500" dirty="0" smtClean="0"/>
              <a:t>Governments</a:t>
            </a:r>
          </a:p>
          <a:p>
            <a:pPr lvl="1">
              <a:spcBef>
                <a:spcPts val="0"/>
              </a:spcBef>
            </a:pPr>
            <a:endParaRPr lang="en-GB" sz="1500" dirty="0"/>
          </a:p>
          <a:p>
            <a:pPr lvl="1">
              <a:spcBef>
                <a:spcPts val="0"/>
              </a:spcBef>
            </a:pPr>
            <a:r>
              <a:rPr lang="en-US" sz="1500" dirty="0" smtClean="0"/>
              <a:t>The </a:t>
            </a:r>
            <a:r>
              <a:rPr lang="en-US" sz="1500" dirty="0"/>
              <a:t>municipal government detected “overall improved governance, like participation, accountability, </a:t>
            </a:r>
            <a:r>
              <a:rPr lang="en-US" sz="1500" dirty="0" err="1"/>
              <a:t>etc</a:t>
            </a:r>
            <a:r>
              <a:rPr lang="en-US" sz="1500" dirty="0" smtClean="0"/>
              <a:t>…”</a:t>
            </a:r>
          </a:p>
          <a:p>
            <a:pPr lvl="1">
              <a:spcBef>
                <a:spcPts val="0"/>
              </a:spcBef>
            </a:pPr>
            <a:endParaRPr lang="en-US" sz="1500" dirty="0"/>
          </a:p>
          <a:p>
            <a:pPr lvl="1">
              <a:spcBef>
                <a:spcPts val="0"/>
              </a:spcBef>
            </a:pPr>
            <a:r>
              <a:rPr lang="en-US" sz="1500" dirty="0" smtClean="0"/>
              <a:t>Overall</a:t>
            </a:r>
            <a:r>
              <a:rPr lang="en-US" sz="1500" dirty="0"/>
              <a:t>, the NGO was closely cooperating with municipal officials, at times working on their </a:t>
            </a:r>
            <a:r>
              <a:rPr lang="en-US" sz="1500" dirty="0" smtClean="0"/>
              <a:t>behalf</a:t>
            </a:r>
          </a:p>
          <a:p>
            <a:pPr lvl="1">
              <a:spcBef>
                <a:spcPts val="0"/>
              </a:spcBef>
            </a:pPr>
            <a:endParaRPr lang="en-US" sz="1500" dirty="0" smtClean="0"/>
          </a:p>
          <a:p>
            <a:pPr marL="0" lvl="1" indent="0">
              <a:spcBef>
                <a:spcPts val="0"/>
              </a:spcBef>
              <a:buNone/>
            </a:pPr>
            <a:endParaRPr lang="en-GB" sz="1500" dirty="0"/>
          </a:p>
        </p:txBody>
      </p:sp>
      <p:sp>
        <p:nvSpPr>
          <p:cNvPr id="4" name="Datumsplatzhalter 3"/>
          <p:cNvSpPr>
            <a:spLocks noGrp="1"/>
          </p:cNvSpPr>
          <p:nvPr>
            <p:ph type="dt" sz="half" idx="13"/>
          </p:nvPr>
        </p:nvSpPr>
        <p:spPr/>
        <p:txBody>
          <a:bodyPr/>
          <a:lstStyle/>
          <a:p>
            <a:fld id="{D741C851-FC7B-1644-A5A3-333ACA55DBE9}" type="datetimeFigureOut">
              <a:rPr lang="en-US" smtClean="0"/>
              <a:t>7/14/2017</a:t>
            </a:fld>
            <a:endParaRPr lang="fr-FR" dirty="0"/>
          </a:p>
        </p:txBody>
      </p:sp>
      <p:sp>
        <p:nvSpPr>
          <p:cNvPr id="6" name="Foliennummernplatzhalter 5"/>
          <p:cNvSpPr>
            <a:spLocks noGrp="1"/>
          </p:cNvSpPr>
          <p:nvPr>
            <p:ph type="sldNum" sz="quarter" idx="15"/>
          </p:nvPr>
        </p:nvSpPr>
        <p:spPr/>
        <p:txBody>
          <a:bodyPr/>
          <a:lstStyle/>
          <a:p>
            <a:fld id="{E90A6BC0-AA54-8944-8C77-FE8347271045}" type="slidenum">
              <a:rPr lang="fr-FR" smtClean="0"/>
              <a:t>20</a:t>
            </a:fld>
            <a:endParaRPr lang="fr-FR" dirty="0"/>
          </a:p>
        </p:txBody>
      </p:sp>
    </p:spTree>
    <p:extLst>
      <p:ext uri="{BB962C8B-B14F-4D97-AF65-F5344CB8AC3E}">
        <p14:creationId xmlns:p14="http://schemas.microsoft.com/office/powerpoint/2010/main" val="25052628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Philippines: Conclusions </a:t>
            </a:r>
            <a:endParaRPr lang="en-GB" dirty="0"/>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sz="2200" dirty="0"/>
              <a:t>The close connection between the CSO and the local government undermines its function to encourage social accountability</a:t>
            </a:r>
          </a:p>
          <a:p>
            <a:pPr marL="342900" lvl="0" indent="-342900">
              <a:buFont typeface="Arial" panose="020B0604020202020204" pitchFamily="34" charset="0"/>
              <a:buChar char="•"/>
            </a:pPr>
            <a:r>
              <a:rPr lang="en-US" sz="2200" dirty="0"/>
              <a:t>At the same time, the CSO worked well as capacity development agent on behalf of the local government; created a routine of regular and standardized financial reporting</a:t>
            </a:r>
          </a:p>
          <a:p>
            <a:pPr marL="342900" lvl="0" indent="-342900">
              <a:buFont typeface="Arial" panose="020B0604020202020204" pitchFamily="34" charset="0"/>
              <a:buChar char="•"/>
            </a:pPr>
            <a:r>
              <a:rPr lang="en-US" sz="2200" dirty="0"/>
              <a:t>Based on the lacking documentation, the discretion of the municipal government in the selection of beneficiary cooperatives and Barangays appears counter-productive</a:t>
            </a:r>
          </a:p>
          <a:p>
            <a:pPr marL="342900" lvl="0" indent="-342900">
              <a:buFont typeface="Arial" panose="020B0604020202020204" pitchFamily="34" charset="0"/>
              <a:buChar char="•"/>
            </a:pPr>
            <a:r>
              <a:rPr lang="en-US" sz="2200" dirty="0"/>
              <a:t>The lack of a program implementation plan and monitoring framework turned the evaluation into an anecdotal exercise</a:t>
            </a:r>
          </a:p>
          <a:p>
            <a:endParaRPr lang="en-GB" sz="2200" dirty="0"/>
          </a:p>
        </p:txBody>
      </p:sp>
      <p:sp>
        <p:nvSpPr>
          <p:cNvPr id="4" name="Date Placeholder 3"/>
          <p:cNvSpPr>
            <a:spLocks noGrp="1"/>
          </p:cNvSpPr>
          <p:nvPr>
            <p:ph type="dt" sz="half" idx="10"/>
          </p:nvPr>
        </p:nvSpPr>
        <p:spPr/>
        <p:txBody>
          <a:bodyPr/>
          <a:lstStyle/>
          <a:p>
            <a:fld id="{7DCB8FDA-C09C-48B1-9A11-5E03AD9149E6}" type="datetime1">
              <a:rPr lang="en-US" smtClean="0"/>
              <a:t>7/14/2017</a:t>
            </a:fld>
            <a:endParaRPr lang="fr-FR" dirty="0"/>
          </a:p>
        </p:txBody>
      </p:sp>
      <p:sp>
        <p:nvSpPr>
          <p:cNvPr id="6" name="Slide Number Placeholder 5"/>
          <p:cNvSpPr>
            <a:spLocks noGrp="1"/>
          </p:cNvSpPr>
          <p:nvPr>
            <p:ph type="sldNum" sz="quarter" idx="12"/>
          </p:nvPr>
        </p:nvSpPr>
        <p:spPr/>
        <p:txBody>
          <a:bodyPr/>
          <a:lstStyle/>
          <a:p>
            <a:fld id="{E90A6BC0-AA54-8944-8C77-FE8347271045}" type="slidenum">
              <a:rPr lang="fr-FR" smtClean="0"/>
              <a:t>21</a:t>
            </a:fld>
            <a:endParaRPr lang="fr-FR" dirty="0"/>
          </a:p>
        </p:txBody>
      </p:sp>
    </p:spTree>
    <p:extLst>
      <p:ext uri="{BB962C8B-B14F-4D97-AF65-F5344CB8AC3E}">
        <p14:creationId xmlns:p14="http://schemas.microsoft.com/office/powerpoint/2010/main" val="790986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Recommandations</a:t>
            </a:r>
            <a:endParaRPr lang="fr-FR" dirty="0"/>
          </a:p>
        </p:txBody>
      </p:sp>
      <p:sp>
        <p:nvSpPr>
          <p:cNvPr id="3" name="Espace réservé du contenu 2"/>
          <p:cNvSpPr>
            <a:spLocks noGrp="1"/>
          </p:cNvSpPr>
          <p:nvPr>
            <p:ph idx="1"/>
          </p:nvPr>
        </p:nvSpPr>
        <p:spPr>
          <a:xfrm>
            <a:off x="412265" y="1307380"/>
            <a:ext cx="8189868" cy="4966419"/>
          </a:xfrm>
        </p:spPr>
        <p:txBody>
          <a:bodyPr>
            <a:noAutofit/>
          </a:bodyPr>
          <a:lstStyle/>
          <a:p>
            <a:r>
              <a:rPr lang="en-US" sz="2000" b="1" dirty="0" smtClean="0"/>
              <a:t>Nepal</a:t>
            </a:r>
          </a:p>
          <a:p>
            <a:pPr lvl="1"/>
            <a:r>
              <a:rPr lang="en-US" sz="1800" dirty="0"/>
              <a:t>Accountability needs to be adapted to local context to integrate broader issues of spatial and social justice - expanded beyond project finances and to all project actors</a:t>
            </a:r>
          </a:p>
          <a:p>
            <a:pPr lvl="1"/>
            <a:r>
              <a:rPr lang="en-US" sz="1800" dirty="0"/>
              <a:t>Include capacity development to enhance the ability to seek for relevant information and understand it</a:t>
            </a:r>
          </a:p>
          <a:p>
            <a:pPr lvl="1"/>
            <a:r>
              <a:rPr lang="en-US" sz="1800" dirty="0"/>
              <a:t>Enhance deliberative competence </a:t>
            </a:r>
          </a:p>
          <a:p>
            <a:pPr lvl="0"/>
            <a:endParaRPr lang="en-US" sz="1800" b="1" dirty="0"/>
          </a:p>
        </p:txBody>
      </p:sp>
    </p:spTree>
    <p:extLst>
      <p:ext uri="{BB962C8B-B14F-4D97-AF65-F5344CB8AC3E}">
        <p14:creationId xmlns:p14="http://schemas.microsoft.com/office/powerpoint/2010/main" val="3185735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Recommandations</a:t>
            </a:r>
            <a:endParaRPr lang="en-GB" dirty="0"/>
          </a:p>
        </p:txBody>
      </p:sp>
      <p:sp>
        <p:nvSpPr>
          <p:cNvPr id="4" name="Date Placeholder 3"/>
          <p:cNvSpPr>
            <a:spLocks noGrp="1"/>
          </p:cNvSpPr>
          <p:nvPr>
            <p:ph type="dt" sz="half" idx="10"/>
          </p:nvPr>
        </p:nvSpPr>
        <p:spPr/>
        <p:txBody>
          <a:bodyPr/>
          <a:lstStyle/>
          <a:p>
            <a:fld id="{C66741E4-6EC9-49F1-B152-B8E85FA1AABB}" type="datetime1">
              <a:rPr lang="en-US" smtClean="0"/>
              <a:t>7/14/2017</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90A6BC0-AA54-8944-8C77-FE8347271045}" type="slidenum">
              <a:rPr lang="fr-FR" smtClean="0"/>
              <a:t>23</a:t>
            </a:fld>
            <a:endParaRPr lang="fr-FR" dirty="0"/>
          </a:p>
        </p:txBody>
      </p:sp>
      <p:sp>
        <p:nvSpPr>
          <p:cNvPr id="7" name="Content Placeholder 6"/>
          <p:cNvSpPr>
            <a:spLocks noGrp="1"/>
          </p:cNvSpPr>
          <p:nvPr>
            <p:ph idx="1"/>
          </p:nvPr>
        </p:nvSpPr>
        <p:spPr>
          <a:xfrm>
            <a:off x="315343" y="1574784"/>
            <a:ext cx="8496241" cy="3252172"/>
          </a:xfrm>
          <a:prstGeom prst="rect">
            <a:avLst/>
          </a:prstGeom>
        </p:spPr>
        <p:txBody>
          <a:bodyPr>
            <a:spAutoFit/>
          </a:bodyPr>
          <a:lstStyle/>
          <a:p>
            <a:pPr lvl="0"/>
            <a:r>
              <a:rPr lang="en-US" sz="2000" b="1" dirty="0"/>
              <a:t>Ethiopia</a:t>
            </a:r>
          </a:p>
          <a:p>
            <a:pPr marL="360363" lvl="1" indent="-360363">
              <a:spcBef>
                <a:spcPts val="700"/>
              </a:spcBef>
              <a:buClr>
                <a:schemeClr val="accent2"/>
              </a:buClr>
              <a:buSzPct val="100000"/>
              <a:buFont typeface="Courier New" panose="02070309020205020404" pitchFamily="49" charset="0"/>
              <a:buChar char="»"/>
            </a:pPr>
            <a:r>
              <a:rPr lang="en-GB" sz="1800" dirty="0">
                <a:solidFill>
                  <a:srgbClr val="000000"/>
                </a:solidFill>
                <a:ea typeface=""/>
                <a:cs typeface=""/>
              </a:rPr>
              <a:t>Comparison between 4 implementation modalities in the One WASH National Programme from a </a:t>
            </a:r>
            <a:r>
              <a:rPr lang="en-GB" sz="1800" dirty="0" err="1">
                <a:solidFill>
                  <a:srgbClr val="000000"/>
                </a:solidFill>
                <a:ea typeface=""/>
                <a:cs typeface=""/>
              </a:rPr>
              <a:t>SAcc</a:t>
            </a:r>
            <a:r>
              <a:rPr lang="en-GB" sz="1800" dirty="0">
                <a:solidFill>
                  <a:srgbClr val="000000"/>
                </a:solidFill>
                <a:ea typeface=""/>
                <a:cs typeface=""/>
              </a:rPr>
              <a:t> perspective</a:t>
            </a:r>
          </a:p>
          <a:p>
            <a:pPr marL="360363" lvl="1" indent="-360363">
              <a:spcBef>
                <a:spcPts val="700"/>
              </a:spcBef>
              <a:buClr>
                <a:schemeClr val="accent2"/>
              </a:buClr>
              <a:buSzPct val="100000"/>
              <a:buFont typeface="Courier New" panose="02070309020205020404" pitchFamily="49" charset="0"/>
              <a:buChar char="»"/>
            </a:pPr>
            <a:r>
              <a:rPr lang="en-GB" sz="1800" dirty="0">
                <a:solidFill>
                  <a:srgbClr val="000000"/>
                </a:solidFill>
                <a:ea typeface=""/>
                <a:cs typeface=""/>
              </a:rPr>
              <a:t>More research into transferring of funding to community; do cash transfers in the Ethiopian context relieve the government of (some of) its accountability towards citizens?</a:t>
            </a:r>
          </a:p>
          <a:p>
            <a:pPr marL="360363" lvl="1" indent="-360363">
              <a:spcBef>
                <a:spcPts val="700"/>
              </a:spcBef>
              <a:buClr>
                <a:schemeClr val="accent2"/>
              </a:buClr>
              <a:buSzPct val="100000"/>
              <a:buFont typeface="Courier New" panose="02070309020205020404" pitchFamily="49" charset="0"/>
              <a:buChar char="»"/>
            </a:pPr>
            <a:r>
              <a:rPr lang="en-GB" sz="1800" dirty="0">
                <a:solidFill>
                  <a:srgbClr val="000000"/>
                </a:solidFill>
                <a:ea typeface=""/>
                <a:cs typeface=""/>
              </a:rPr>
              <a:t>Further study at grassroots level: what do communities want with regard to </a:t>
            </a:r>
            <a:r>
              <a:rPr lang="en-GB" sz="1800" dirty="0" err="1">
                <a:solidFill>
                  <a:srgbClr val="000000"/>
                </a:solidFill>
                <a:ea typeface=""/>
                <a:cs typeface=""/>
              </a:rPr>
              <a:t>SAcc</a:t>
            </a:r>
            <a:r>
              <a:rPr lang="en-GB" sz="1800" dirty="0">
                <a:solidFill>
                  <a:srgbClr val="000000"/>
                </a:solidFill>
                <a:ea typeface=""/>
                <a:cs typeface=""/>
              </a:rPr>
              <a:t> measures; </a:t>
            </a:r>
          </a:p>
          <a:p>
            <a:pPr marL="360363" lvl="1" indent="-360363">
              <a:spcBef>
                <a:spcPts val="700"/>
              </a:spcBef>
              <a:buClr>
                <a:schemeClr val="accent2"/>
              </a:buClr>
              <a:buSzPct val="100000"/>
              <a:buFont typeface="Courier New" panose="02070309020205020404" pitchFamily="49" charset="0"/>
              <a:buChar char="»"/>
            </a:pPr>
            <a:r>
              <a:rPr lang="en-GB" sz="1800" dirty="0">
                <a:solidFill>
                  <a:srgbClr val="000000"/>
                </a:solidFill>
                <a:ea typeface=""/>
                <a:cs typeface=""/>
              </a:rPr>
              <a:t>How are the capacity building initiatives of the CMP structured at community level? </a:t>
            </a:r>
            <a:endParaRPr lang="en-US" sz="1800" dirty="0">
              <a:solidFill>
                <a:srgbClr val="000000"/>
              </a:solidFill>
              <a:ea typeface=""/>
              <a:cs typeface=""/>
            </a:endParaRPr>
          </a:p>
        </p:txBody>
      </p:sp>
    </p:spTree>
    <p:extLst>
      <p:ext uri="{BB962C8B-B14F-4D97-AF65-F5344CB8AC3E}">
        <p14:creationId xmlns:p14="http://schemas.microsoft.com/office/powerpoint/2010/main" val="2313154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Recommandations</a:t>
            </a:r>
            <a:endParaRPr lang="en-GB" dirty="0"/>
          </a:p>
        </p:txBody>
      </p:sp>
      <p:sp>
        <p:nvSpPr>
          <p:cNvPr id="3" name="Content Placeholder 2"/>
          <p:cNvSpPr>
            <a:spLocks noGrp="1"/>
          </p:cNvSpPr>
          <p:nvPr>
            <p:ph idx="1"/>
          </p:nvPr>
        </p:nvSpPr>
        <p:spPr/>
        <p:txBody>
          <a:bodyPr/>
          <a:lstStyle/>
          <a:p>
            <a:r>
              <a:rPr lang="en-GB" sz="2000" b="1" dirty="0" smtClean="0"/>
              <a:t>Philippines </a:t>
            </a:r>
          </a:p>
          <a:p>
            <a:pPr marL="342900" indent="-342900">
              <a:buFont typeface="Arial" panose="020B0604020202020204" pitchFamily="34" charset="0"/>
              <a:buChar char="•"/>
            </a:pPr>
            <a:r>
              <a:rPr lang="en-GB" sz="2000" dirty="0" smtClean="0"/>
              <a:t>The </a:t>
            </a:r>
            <a:r>
              <a:rPr lang="en-GB" sz="2000" dirty="0"/>
              <a:t>CSO-based training approach had substantial impact on financial literacy and reporting behaviour</a:t>
            </a:r>
          </a:p>
          <a:p>
            <a:pPr marL="342900" indent="-342900">
              <a:buFont typeface="Arial" panose="020B0604020202020204" pitchFamily="34" charset="0"/>
              <a:buChar char="•"/>
            </a:pPr>
            <a:r>
              <a:rPr lang="en-GB" sz="2000" dirty="0"/>
              <a:t>Lacking independence of a CSO substantially undermines any mandate to encourage and increase PTB and wider social accountability mechanisms</a:t>
            </a:r>
          </a:p>
          <a:p>
            <a:pPr marL="342900" indent="-342900">
              <a:buFont typeface="Arial" panose="020B0604020202020204" pitchFamily="34" charset="0"/>
              <a:buChar char="•"/>
            </a:pPr>
            <a:r>
              <a:rPr lang="en-GB" sz="2000" dirty="0"/>
              <a:t>Reporting was poor and is advised as emphasis in future programs:</a:t>
            </a:r>
          </a:p>
          <a:p>
            <a:pPr lvl="2"/>
            <a:r>
              <a:rPr lang="en-GB" sz="1800" dirty="0"/>
              <a:t>Simple, standardized templates with most basic information</a:t>
            </a:r>
          </a:p>
          <a:p>
            <a:pPr lvl="2"/>
            <a:r>
              <a:rPr lang="en-GB" sz="1800" dirty="0"/>
              <a:t>Submission to both authorities and program managers</a:t>
            </a:r>
          </a:p>
          <a:p>
            <a:pPr lvl="2"/>
            <a:r>
              <a:rPr lang="en-GB" sz="1800" dirty="0"/>
              <a:t>Donor documentation needs to improve to learn more about the experience, especially successes and challenges, of such programs</a:t>
            </a:r>
          </a:p>
          <a:p>
            <a:pPr lvl="1"/>
            <a:endParaRPr lang="en-GB" sz="1800" dirty="0"/>
          </a:p>
        </p:txBody>
      </p:sp>
      <p:sp>
        <p:nvSpPr>
          <p:cNvPr id="4" name="Date Placeholder 3"/>
          <p:cNvSpPr>
            <a:spLocks noGrp="1"/>
          </p:cNvSpPr>
          <p:nvPr>
            <p:ph type="dt" sz="half" idx="10"/>
          </p:nvPr>
        </p:nvSpPr>
        <p:spPr/>
        <p:txBody>
          <a:bodyPr/>
          <a:lstStyle/>
          <a:p>
            <a:fld id="{71BADEF3-A688-4F47-B0ED-00F6528A8A7E}" type="datetime1">
              <a:rPr lang="en-US" smtClean="0"/>
              <a:t>7/14/2017</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90A6BC0-AA54-8944-8C77-FE8347271045}" type="slidenum">
              <a:rPr lang="fr-FR" smtClean="0"/>
              <a:t>24</a:t>
            </a:fld>
            <a:endParaRPr lang="fr-FR" dirty="0"/>
          </a:p>
        </p:txBody>
      </p:sp>
    </p:spTree>
    <p:extLst>
      <p:ext uri="{BB962C8B-B14F-4D97-AF65-F5344CB8AC3E}">
        <p14:creationId xmlns:p14="http://schemas.microsoft.com/office/powerpoint/2010/main" val="3118057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Literature_ Social Accountability and Corruption</a:t>
            </a:r>
            <a:endParaRPr lang="en-GB" dirty="0"/>
          </a:p>
        </p:txBody>
      </p:sp>
      <p:sp>
        <p:nvSpPr>
          <p:cNvPr id="3" name="Inhaltsplatzhalter 2"/>
          <p:cNvSpPr>
            <a:spLocks noGrp="1"/>
          </p:cNvSpPr>
          <p:nvPr>
            <p:ph idx="1"/>
          </p:nvPr>
        </p:nvSpPr>
        <p:spPr>
          <a:xfrm>
            <a:off x="315342" y="1481143"/>
            <a:ext cx="8496241" cy="4818459"/>
          </a:xfrm>
        </p:spPr>
        <p:txBody>
          <a:bodyPr/>
          <a:lstStyle/>
          <a:p>
            <a:pPr marL="874713" lvl="1" indent="-514350"/>
            <a:r>
              <a:rPr lang="en-GB" sz="1800" dirty="0" smtClean="0"/>
              <a:t>many </a:t>
            </a:r>
            <a:r>
              <a:rPr lang="en-GB" sz="1800" dirty="0"/>
              <a:t>individual success stories of </a:t>
            </a:r>
            <a:r>
              <a:rPr lang="en-GB" sz="1800" dirty="0" err="1"/>
              <a:t>SAcc</a:t>
            </a:r>
            <a:r>
              <a:rPr lang="en-GB" sz="1800" dirty="0"/>
              <a:t> mechanisms, </a:t>
            </a:r>
            <a:r>
              <a:rPr lang="en-GB" sz="1800" dirty="0" smtClean="0"/>
              <a:t>but meta </a:t>
            </a:r>
            <a:r>
              <a:rPr lang="en-GB" sz="1800" dirty="0"/>
              <a:t>studies </a:t>
            </a:r>
            <a:r>
              <a:rPr lang="en-GB" sz="1800" dirty="0" smtClean="0"/>
              <a:t>have shown ‘</a:t>
            </a:r>
            <a:r>
              <a:rPr lang="en-GB" sz="1800" dirty="0"/>
              <a:t>mixed results’ (Rocha </a:t>
            </a:r>
            <a:r>
              <a:rPr lang="en-GB" sz="1800" dirty="0" err="1"/>
              <a:t>Menocal</a:t>
            </a:r>
            <a:r>
              <a:rPr lang="en-GB" sz="1800" dirty="0"/>
              <a:t> and Sharma, 2008; McGee and </a:t>
            </a:r>
            <a:r>
              <a:rPr lang="en-GB" sz="1800" dirty="0" err="1"/>
              <a:t>Gaventa</a:t>
            </a:r>
            <a:r>
              <a:rPr lang="en-GB" sz="1800" dirty="0"/>
              <a:t>, 2010; Booth, 2011</a:t>
            </a:r>
            <a:r>
              <a:rPr lang="en-GB" sz="1800" dirty="0" smtClean="0"/>
              <a:t>) </a:t>
            </a:r>
          </a:p>
          <a:p>
            <a:pPr marL="1235075" lvl="2" indent="-514350"/>
            <a:r>
              <a:rPr lang="en-GB" sz="1600" dirty="0" smtClean="0"/>
              <a:t>impact </a:t>
            </a:r>
            <a:r>
              <a:rPr lang="en-GB" sz="1600" dirty="0"/>
              <a:t>of social accountability on reducing corruption is generally not the main focus of such </a:t>
            </a:r>
            <a:r>
              <a:rPr lang="en-GB" sz="1600" dirty="0" smtClean="0"/>
              <a:t>studies</a:t>
            </a:r>
          </a:p>
          <a:p>
            <a:pPr marL="1235075" lvl="2" indent="-514350"/>
            <a:r>
              <a:rPr lang="en-GB" sz="1600" dirty="0">
                <a:sym typeface="Wingdings"/>
              </a:rPr>
              <a:t>difficulties to measure </a:t>
            </a:r>
            <a:r>
              <a:rPr lang="en-GB" sz="1600" dirty="0" smtClean="0">
                <a:sym typeface="Wingdings"/>
              </a:rPr>
              <a:t>results</a:t>
            </a:r>
            <a:endParaRPr lang="en-GB" sz="1600" dirty="0" smtClean="0"/>
          </a:p>
          <a:p>
            <a:pPr marL="874713" lvl="1" indent="-514350"/>
            <a:r>
              <a:rPr lang="en-GB" sz="1800" dirty="0" smtClean="0"/>
              <a:t>transparency </a:t>
            </a:r>
            <a:r>
              <a:rPr lang="en-GB" sz="1800" dirty="0" smtClean="0">
                <a:sym typeface="Wingdings"/>
              </a:rPr>
              <a:t> </a:t>
            </a:r>
            <a:r>
              <a:rPr lang="en-GB" sz="1800" dirty="0" smtClean="0"/>
              <a:t>citizen </a:t>
            </a:r>
            <a:r>
              <a:rPr lang="en-GB" sz="1800" dirty="0"/>
              <a:t>action (voice and participation</a:t>
            </a:r>
            <a:r>
              <a:rPr lang="en-GB" sz="1800" dirty="0" smtClean="0"/>
              <a:t>) </a:t>
            </a:r>
            <a:r>
              <a:rPr lang="en-GB" sz="1800" dirty="0" smtClean="0">
                <a:sym typeface="Wingdings"/>
              </a:rPr>
              <a:t> </a:t>
            </a:r>
            <a:r>
              <a:rPr lang="en-GB" sz="1800" dirty="0" smtClean="0"/>
              <a:t>accountability </a:t>
            </a:r>
            <a:r>
              <a:rPr lang="en-GB" sz="1800" dirty="0" smtClean="0">
                <a:sym typeface="Wingdings"/>
              </a:rPr>
              <a:t> </a:t>
            </a:r>
            <a:r>
              <a:rPr lang="en-GB" sz="1800" dirty="0" smtClean="0"/>
              <a:t>government </a:t>
            </a:r>
            <a:r>
              <a:rPr lang="en-GB" sz="1800" dirty="0"/>
              <a:t>response (answerability and enforceability). </a:t>
            </a:r>
            <a:endParaRPr lang="en-GB" sz="1800" dirty="0" smtClean="0"/>
          </a:p>
          <a:p>
            <a:pPr marL="1235075" lvl="2" indent="-514350"/>
            <a:r>
              <a:rPr lang="en-GB" sz="1600" dirty="0" smtClean="0"/>
              <a:t>BUT: information </a:t>
            </a:r>
            <a:r>
              <a:rPr lang="en-GB" sz="1600" dirty="0"/>
              <a:t>does not necessarily lead to </a:t>
            </a:r>
            <a:r>
              <a:rPr lang="en-GB" sz="1600" dirty="0" smtClean="0"/>
              <a:t>action; action </a:t>
            </a:r>
            <a:r>
              <a:rPr lang="en-GB" sz="1600" dirty="0"/>
              <a:t>does not necessarily lead to response (</a:t>
            </a:r>
            <a:r>
              <a:rPr lang="en-GB" sz="1600" dirty="0" err="1"/>
              <a:t>Guillian</a:t>
            </a:r>
            <a:r>
              <a:rPr lang="en-GB" sz="1600" dirty="0"/>
              <a:t> </a:t>
            </a:r>
            <a:r>
              <a:rPr lang="en-GB" sz="1600" dirty="0" err="1"/>
              <a:t>Monterro</a:t>
            </a:r>
            <a:r>
              <a:rPr lang="en-GB" sz="1600" dirty="0"/>
              <a:t>, Halloran, Lavin, 2016</a:t>
            </a:r>
            <a:r>
              <a:rPr lang="en-GB" sz="1600" dirty="0" smtClean="0"/>
              <a:t>).</a:t>
            </a:r>
          </a:p>
          <a:p>
            <a:pPr marL="874713" lvl="1" indent="-514350"/>
            <a:r>
              <a:rPr lang="en-GB" sz="1800" dirty="0" smtClean="0"/>
              <a:t>need </a:t>
            </a:r>
            <a:r>
              <a:rPr lang="en-GB" sz="1800" dirty="0"/>
              <a:t>for more ‘nuanced approaches’ (McGee and </a:t>
            </a:r>
            <a:r>
              <a:rPr lang="en-GB" sz="1800" dirty="0" err="1"/>
              <a:t>Gaventa</a:t>
            </a:r>
            <a:r>
              <a:rPr lang="en-GB" sz="1800" dirty="0"/>
              <a:t>, 2010</a:t>
            </a:r>
            <a:r>
              <a:rPr lang="en-GB" sz="1800" dirty="0" smtClean="0"/>
              <a:t>); long-term </a:t>
            </a:r>
            <a:r>
              <a:rPr lang="en-GB" sz="1800" dirty="0"/>
              <a:t>and unanticipated effects </a:t>
            </a:r>
            <a:r>
              <a:rPr lang="en-GB" sz="1800" dirty="0" smtClean="0"/>
              <a:t>(</a:t>
            </a:r>
            <a:r>
              <a:rPr lang="en-GB" sz="1800" dirty="0"/>
              <a:t>Joshi and </a:t>
            </a:r>
            <a:r>
              <a:rPr lang="en-GB" sz="1800" dirty="0" err="1"/>
              <a:t>Houtzager</a:t>
            </a:r>
            <a:r>
              <a:rPr lang="en-GB" sz="1800" dirty="0"/>
              <a:t>, </a:t>
            </a:r>
            <a:r>
              <a:rPr lang="en-GB" sz="1800" dirty="0" smtClean="0"/>
              <a:t>2012) and integration with </a:t>
            </a:r>
            <a:r>
              <a:rPr lang="en-GB" sz="1800" dirty="0"/>
              <a:t>broader institutional reforms (Fox, 2014; DFID 2015). </a:t>
            </a:r>
            <a:endParaRPr lang="en-GB" sz="1800" dirty="0" smtClean="0"/>
          </a:p>
          <a:p>
            <a:pPr lvl="1" indent="0">
              <a:buNone/>
            </a:pPr>
            <a:endParaRPr lang="en-US" sz="1800" b="1" i="1" dirty="0" smtClean="0">
              <a:solidFill>
                <a:schemeClr val="tx1"/>
              </a:solidFill>
            </a:endParaRPr>
          </a:p>
          <a:p>
            <a:pPr lvl="1" indent="0">
              <a:buNone/>
            </a:pPr>
            <a:r>
              <a:rPr lang="en-US" sz="1600" b="1" i="1" dirty="0" smtClean="0">
                <a:solidFill>
                  <a:schemeClr val="tx1"/>
                </a:solidFill>
              </a:rPr>
              <a:t>Corruption</a:t>
            </a:r>
            <a:r>
              <a:rPr lang="en-US" sz="1600" i="1" dirty="0" smtClean="0">
                <a:solidFill>
                  <a:schemeClr val="tx1"/>
                </a:solidFill>
              </a:rPr>
              <a:t> </a:t>
            </a:r>
            <a:r>
              <a:rPr lang="en-US" sz="1600" i="1" dirty="0">
                <a:solidFill>
                  <a:schemeClr val="tx1"/>
                </a:solidFill>
              </a:rPr>
              <a:t>is “deviant behavior associated with a particular motivation, namely that of private gain at public expense" (Friedrich, 1989,p. 15</a:t>
            </a:r>
            <a:r>
              <a:rPr lang="en-US" sz="1600" i="1" dirty="0" smtClean="0">
                <a:solidFill>
                  <a:schemeClr val="tx1"/>
                </a:solidFill>
              </a:rPr>
              <a:t>) </a:t>
            </a:r>
            <a:endParaRPr lang="en-US" sz="1600" i="1" dirty="0">
              <a:solidFill>
                <a:schemeClr val="tx1"/>
              </a:solidFill>
            </a:endParaRPr>
          </a:p>
          <a:p>
            <a:pPr marL="874713" lvl="1" indent="-514350"/>
            <a:endParaRPr lang="en-GB" sz="1800" dirty="0"/>
          </a:p>
          <a:p>
            <a:r>
              <a:rPr lang="en-GB" sz="2000" dirty="0"/>
              <a:t> </a:t>
            </a:r>
            <a:endParaRPr lang="de-DE" sz="2000" dirty="0"/>
          </a:p>
          <a:p>
            <a:pPr marL="874713" lvl="1" indent="-514350"/>
            <a:endParaRPr lang="de-DE" sz="2000" dirty="0"/>
          </a:p>
          <a:p>
            <a:pPr marL="874713" lvl="1" indent="-514350"/>
            <a:endParaRPr lang="en-GB" sz="2000" dirty="0" smtClean="0"/>
          </a:p>
          <a:p>
            <a:pPr marL="874713" lvl="1" indent="-514350"/>
            <a:endParaRPr lang="en-GB" sz="2000" dirty="0" smtClean="0"/>
          </a:p>
          <a:p>
            <a:pPr marL="457200" indent="-457200">
              <a:buFontTx/>
              <a:buChar char="-"/>
            </a:pPr>
            <a:endParaRPr lang="en-GB" sz="2000" dirty="0"/>
          </a:p>
        </p:txBody>
      </p:sp>
      <p:sp>
        <p:nvSpPr>
          <p:cNvPr id="6" name="Foliennummernplatzhalter 5"/>
          <p:cNvSpPr>
            <a:spLocks noGrp="1"/>
          </p:cNvSpPr>
          <p:nvPr>
            <p:ph type="sldNum" sz="quarter" idx="12"/>
          </p:nvPr>
        </p:nvSpPr>
        <p:spPr/>
        <p:txBody>
          <a:bodyPr/>
          <a:lstStyle/>
          <a:p>
            <a:fld id="{E90A6BC0-AA54-8944-8C77-FE8347271045}" type="slidenum">
              <a:rPr lang="fr-FR" smtClean="0"/>
              <a:t>3</a:t>
            </a:fld>
            <a:endParaRPr lang="fr-FR" dirty="0"/>
          </a:p>
        </p:txBody>
      </p:sp>
      <p:sp>
        <p:nvSpPr>
          <p:cNvPr id="4" name="Rectangle 3"/>
          <p:cNvSpPr/>
          <p:nvPr/>
        </p:nvSpPr>
        <p:spPr>
          <a:xfrm>
            <a:off x="726621" y="5817302"/>
            <a:ext cx="7845879" cy="559005"/>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30541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Literature_ Social Accountability, Corruption and Water</a:t>
            </a:r>
            <a:endParaRPr lang="en-GB" dirty="0"/>
          </a:p>
        </p:txBody>
      </p:sp>
      <p:sp>
        <p:nvSpPr>
          <p:cNvPr id="3" name="Inhaltsplatzhalter 2"/>
          <p:cNvSpPr>
            <a:spLocks noGrp="1"/>
          </p:cNvSpPr>
          <p:nvPr>
            <p:ph idx="1"/>
          </p:nvPr>
        </p:nvSpPr>
        <p:spPr/>
        <p:txBody>
          <a:bodyPr/>
          <a:lstStyle/>
          <a:p>
            <a:pPr marL="874713" lvl="1" indent="-514350"/>
            <a:r>
              <a:rPr lang="de-DE" sz="2000" dirty="0" smtClean="0"/>
              <a:t>Few studies on SACc on Water issues</a:t>
            </a:r>
          </a:p>
          <a:p>
            <a:pPr marL="874713" lvl="1" indent="-514350"/>
            <a:r>
              <a:rPr lang="de-DE" sz="2000" dirty="0" smtClean="0"/>
              <a:t>E</a:t>
            </a:r>
            <a:r>
              <a:rPr lang="en-GB" sz="2000" dirty="0" smtClean="0"/>
              <a:t>.g. 2007 </a:t>
            </a:r>
            <a:r>
              <a:rPr lang="en-GB" sz="2000" dirty="0"/>
              <a:t>WEDC </a:t>
            </a:r>
            <a:r>
              <a:rPr lang="en-GB" sz="2000" dirty="0" smtClean="0"/>
              <a:t>synthesis report finds: few social </a:t>
            </a:r>
            <a:r>
              <a:rPr lang="en-GB" sz="2000" dirty="0"/>
              <a:t>accountability </a:t>
            </a:r>
            <a:r>
              <a:rPr lang="en-GB" sz="2000" dirty="0" smtClean="0"/>
              <a:t>directly </a:t>
            </a:r>
            <a:r>
              <a:rPr lang="en-GB" sz="2000" dirty="0"/>
              <a:t>focused on the poor, and often require a certain level of education and literacy</a:t>
            </a:r>
            <a:r>
              <a:rPr lang="de-DE" sz="2000" dirty="0"/>
              <a:t> </a:t>
            </a:r>
            <a:r>
              <a:rPr lang="de-DE" sz="2000" dirty="0" smtClean="0"/>
              <a:t>; </a:t>
            </a:r>
            <a:r>
              <a:rPr lang="de-DE" sz="2000" dirty="0" smtClean="0"/>
              <a:t>difficult </a:t>
            </a:r>
            <a:r>
              <a:rPr lang="de-DE" sz="2000" dirty="0" smtClean="0"/>
              <a:t>to assess results</a:t>
            </a:r>
          </a:p>
          <a:p>
            <a:pPr marL="874713" lvl="1" indent="-514350"/>
            <a:r>
              <a:rPr lang="en-GB" sz="2000" dirty="0" smtClean="0"/>
              <a:t>increased </a:t>
            </a:r>
            <a:r>
              <a:rPr lang="en-GB" sz="2000" dirty="0"/>
              <a:t>citizen awareness and creation of demands through </a:t>
            </a:r>
            <a:r>
              <a:rPr lang="en-GB" sz="2000" dirty="0" smtClean="0"/>
              <a:t>SACC but  </a:t>
            </a:r>
            <a:r>
              <a:rPr lang="en-GB" sz="2000" dirty="0"/>
              <a:t>state responsiveness and direct impact in terms of service improvement often remains slow and/or is </a:t>
            </a:r>
            <a:r>
              <a:rPr lang="en-GB" sz="2000" dirty="0" smtClean="0"/>
              <a:t>understudied </a:t>
            </a:r>
            <a:r>
              <a:rPr lang="en-GB" sz="2000" dirty="0"/>
              <a:t>(</a:t>
            </a:r>
            <a:r>
              <a:rPr lang="en-GB" sz="2000" dirty="0" err="1"/>
              <a:t>WaterAid</a:t>
            </a:r>
            <a:r>
              <a:rPr lang="en-GB" sz="2000" dirty="0"/>
              <a:t>, 2010: 18; see also Butterworth and Potter, 2014, see also </a:t>
            </a:r>
            <a:r>
              <a:rPr lang="en-GB" sz="2000" dirty="0" err="1"/>
              <a:t>Nimanya</a:t>
            </a:r>
            <a:r>
              <a:rPr lang="en-GB" sz="2000" dirty="0"/>
              <a:t>, 2010 and Fox, 2014)</a:t>
            </a:r>
            <a:endParaRPr lang="de-DE" sz="2000" dirty="0"/>
          </a:p>
          <a:p>
            <a:pPr marL="874713" lvl="1" indent="-514350"/>
            <a:endParaRPr lang="de-DE" sz="2000" dirty="0"/>
          </a:p>
          <a:p>
            <a:pPr marL="874713" lvl="1" indent="-514350"/>
            <a:endParaRPr lang="en-GB" sz="2000" dirty="0" smtClean="0"/>
          </a:p>
          <a:p>
            <a:pPr marL="874713" lvl="1" indent="-514350"/>
            <a:endParaRPr lang="en-GB" sz="2000" dirty="0" smtClean="0"/>
          </a:p>
          <a:p>
            <a:pPr marL="457200" indent="-457200">
              <a:buFontTx/>
              <a:buChar char="-"/>
            </a:pPr>
            <a:endParaRPr lang="en-GB" sz="2000" dirty="0"/>
          </a:p>
        </p:txBody>
      </p:sp>
      <p:sp>
        <p:nvSpPr>
          <p:cNvPr id="4" name="Datumsplatzhalter 3"/>
          <p:cNvSpPr>
            <a:spLocks noGrp="1"/>
          </p:cNvSpPr>
          <p:nvPr>
            <p:ph type="dt" sz="half" idx="10"/>
          </p:nvPr>
        </p:nvSpPr>
        <p:spPr/>
        <p:txBody>
          <a:bodyPr/>
          <a:lstStyle/>
          <a:p>
            <a:fld id="{D741C851-FC7B-1644-A5A3-333ACA55DBE9}" type="datetimeFigureOut">
              <a:rPr lang="en-US" smtClean="0"/>
              <a:t>7/14/2017</a:t>
            </a:fld>
            <a:endParaRPr lang="fr-FR" dirty="0"/>
          </a:p>
        </p:txBody>
      </p:sp>
      <p:sp>
        <p:nvSpPr>
          <p:cNvPr id="5" name="Fußzeilenplatzhalter 4"/>
          <p:cNvSpPr>
            <a:spLocks noGrp="1"/>
          </p:cNvSpPr>
          <p:nvPr>
            <p:ph type="ftr" sz="quarter" idx="11"/>
          </p:nvPr>
        </p:nvSpPr>
        <p:spPr/>
        <p:txBody>
          <a:bodyPr/>
          <a:lstStyle/>
          <a:p>
            <a:endParaRPr lang="fr-FR" dirty="0"/>
          </a:p>
        </p:txBody>
      </p:sp>
      <p:sp>
        <p:nvSpPr>
          <p:cNvPr id="6" name="Foliennummernplatzhalter 5"/>
          <p:cNvSpPr>
            <a:spLocks noGrp="1"/>
          </p:cNvSpPr>
          <p:nvPr>
            <p:ph type="sldNum" sz="quarter" idx="12"/>
          </p:nvPr>
        </p:nvSpPr>
        <p:spPr/>
        <p:txBody>
          <a:bodyPr/>
          <a:lstStyle/>
          <a:p>
            <a:fld id="{E90A6BC0-AA54-8944-8C77-FE8347271045}" type="slidenum">
              <a:rPr lang="fr-FR" smtClean="0"/>
              <a:t>4</a:t>
            </a:fld>
            <a:endParaRPr lang="fr-FR" dirty="0"/>
          </a:p>
        </p:txBody>
      </p:sp>
    </p:spTree>
    <p:extLst>
      <p:ext uri="{BB962C8B-B14F-4D97-AF65-F5344CB8AC3E}">
        <p14:creationId xmlns:p14="http://schemas.microsoft.com/office/powerpoint/2010/main" val="654810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Aim and Focus of the Study</a:t>
            </a:r>
            <a:endParaRPr lang="en-GB" dirty="0"/>
          </a:p>
        </p:txBody>
      </p:sp>
      <p:sp>
        <p:nvSpPr>
          <p:cNvPr id="3" name="Inhaltsplatzhalter 2"/>
          <p:cNvSpPr>
            <a:spLocks noGrp="1"/>
          </p:cNvSpPr>
          <p:nvPr>
            <p:ph idx="1"/>
          </p:nvPr>
        </p:nvSpPr>
        <p:spPr/>
        <p:txBody>
          <a:bodyPr/>
          <a:lstStyle/>
          <a:p>
            <a:pPr marL="874713" lvl="1" indent="-514350"/>
            <a:r>
              <a:rPr lang="de-DE" sz="2000" dirty="0" err="1" smtClean="0"/>
              <a:t>Aim</a:t>
            </a:r>
            <a:r>
              <a:rPr lang="de-DE" sz="2000" dirty="0" smtClean="0"/>
              <a:t>: </a:t>
            </a:r>
            <a:r>
              <a:rPr lang="en-GB" sz="2000" i="1" dirty="0"/>
              <a:t>How do </a:t>
            </a:r>
            <a:r>
              <a:rPr lang="en-GB" sz="2000" i="1" dirty="0" smtClean="0"/>
              <a:t>Social Accountability mechanisms </a:t>
            </a:r>
            <a:r>
              <a:rPr lang="en-GB" sz="2000" i="1" dirty="0"/>
              <a:t>contribute to reduced levels of corruption in the water sector and under which conditions</a:t>
            </a:r>
            <a:r>
              <a:rPr lang="en-GB" sz="2000" dirty="0"/>
              <a:t>?</a:t>
            </a:r>
            <a:endParaRPr lang="de-DE" sz="2000" dirty="0"/>
          </a:p>
          <a:p>
            <a:pPr marL="874713" lvl="1" indent="-514350"/>
            <a:endParaRPr lang="de-DE" sz="2000" dirty="0" smtClean="0"/>
          </a:p>
          <a:p>
            <a:pPr marL="874713" lvl="1" indent="-514350"/>
            <a:r>
              <a:rPr lang="de-DE" sz="2000" dirty="0" smtClean="0"/>
              <a:t>Focus: </a:t>
            </a:r>
            <a:r>
              <a:rPr lang="de-DE" sz="2000" dirty="0" err="1" smtClean="0"/>
              <a:t>Participatory</a:t>
            </a:r>
            <a:r>
              <a:rPr lang="de-DE" sz="2000" dirty="0" smtClean="0"/>
              <a:t> </a:t>
            </a:r>
            <a:r>
              <a:rPr lang="de-DE" sz="2000" dirty="0" err="1" smtClean="0"/>
              <a:t>and</a:t>
            </a:r>
            <a:r>
              <a:rPr lang="de-DE" sz="2000" dirty="0" smtClean="0"/>
              <a:t> Transparent </a:t>
            </a:r>
            <a:r>
              <a:rPr lang="de-DE" sz="2000" dirty="0" err="1" smtClean="0"/>
              <a:t>Budgeting</a:t>
            </a:r>
            <a:r>
              <a:rPr lang="de-DE" sz="2000" dirty="0" smtClean="0"/>
              <a:t> (PTB) </a:t>
            </a:r>
          </a:p>
          <a:p>
            <a:pPr marL="1235075" lvl="2" indent="-514350"/>
            <a:r>
              <a:rPr lang="en-GB" sz="1800" dirty="0" smtClean="0">
                <a:solidFill>
                  <a:schemeClr val="tx1"/>
                </a:solidFill>
              </a:rPr>
              <a:t>PTB </a:t>
            </a:r>
            <a:r>
              <a:rPr lang="en-GB" sz="1800" dirty="0" smtClean="0">
                <a:solidFill>
                  <a:schemeClr val="tx1"/>
                </a:solidFill>
              </a:rPr>
              <a:t>is one </a:t>
            </a:r>
            <a:r>
              <a:rPr lang="en-GB" sz="1800" dirty="0">
                <a:solidFill>
                  <a:schemeClr val="tx1"/>
                </a:solidFill>
              </a:rPr>
              <a:t>of the few areas where there is evidence of the positive impact of </a:t>
            </a:r>
            <a:r>
              <a:rPr lang="en-GB" sz="1800" dirty="0" err="1" smtClean="0">
                <a:solidFill>
                  <a:schemeClr val="tx1"/>
                </a:solidFill>
              </a:rPr>
              <a:t>SACc</a:t>
            </a:r>
            <a:r>
              <a:rPr lang="en-GB" sz="1800" dirty="0" smtClean="0">
                <a:solidFill>
                  <a:schemeClr val="tx1"/>
                </a:solidFill>
              </a:rPr>
              <a:t> </a:t>
            </a:r>
            <a:r>
              <a:rPr lang="en-GB" sz="1800" dirty="0">
                <a:solidFill>
                  <a:schemeClr val="tx1"/>
                </a:solidFill>
              </a:rPr>
              <a:t>in specific sectors (e.g. health, education) (e.g. </a:t>
            </a:r>
            <a:r>
              <a:rPr lang="en-GB" sz="1800" dirty="0" err="1">
                <a:solidFill>
                  <a:schemeClr val="tx1"/>
                </a:solidFill>
              </a:rPr>
              <a:t>Gonçalves</a:t>
            </a:r>
            <a:r>
              <a:rPr lang="en-GB" sz="1800" dirty="0">
                <a:solidFill>
                  <a:schemeClr val="tx1"/>
                </a:solidFill>
              </a:rPr>
              <a:t>, 2013 Cornwall and </a:t>
            </a:r>
            <a:r>
              <a:rPr lang="en-GB" sz="1800" dirty="0" err="1">
                <a:solidFill>
                  <a:schemeClr val="tx1"/>
                </a:solidFill>
              </a:rPr>
              <a:t>Shankland</a:t>
            </a:r>
            <a:r>
              <a:rPr lang="en-GB" sz="1800" dirty="0">
                <a:solidFill>
                  <a:schemeClr val="tx1"/>
                </a:solidFill>
              </a:rPr>
              <a:t>, 2008; </a:t>
            </a:r>
            <a:r>
              <a:rPr lang="en-GB" sz="1800" dirty="0" err="1">
                <a:solidFill>
                  <a:schemeClr val="tx1"/>
                </a:solidFill>
              </a:rPr>
              <a:t>USAid</a:t>
            </a:r>
            <a:r>
              <a:rPr lang="en-GB" sz="1800" dirty="0">
                <a:solidFill>
                  <a:schemeClr val="tx1"/>
                </a:solidFill>
              </a:rPr>
              <a:t>, 2005), however, evidence and systematic studies for the water sector are scarce. </a:t>
            </a:r>
            <a:endParaRPr lang="en-GB" sz="1800" dirty="0" smtClean="0">
              <a:solidFill>
                <a:schemeClr val="tx1"/>
              </a:solidFill>
            </a:endParaRPr>
          </a:p>
          <a:p>
            <a:pPr marL="874713" lvl="1" indent="-514350"/>
            <a:r>
              <a:rPr lang="en-GB" sz="2000" dirty="0" smtClean="0">
                <a:solidFill>
                  <a:schemeClr val="tx1"/>
                </a:solidFill>
              </a:rPr>
              <a:t>Cases: three </a:t>
            </a:r>
            <a:r>
              <a:rPr lang="en-GB" sz="2000" i="1" dirty="0" smtClean="0">
                <a:solidFill>
                  <a:schemeClr val="tx1"/>
                </a:solidFill>
              </a:rPr>
              <a:t>similar</a:t>
            </a:r>
            <a:r>
              <a:rPr lang="en-GB" sz="2000" dirty="0" smtClean="0">
                <a:solidFill>
                  <a:schemeClr val="tx1"/>
                </a:solidFill>
              </a:rPr>
              <a:t> PTB initiatives </a:t>
            </a:r>
            <a:r>
              <a:rPr lang="en-GB" sz="2000" dirty="0">
                <a:solidFill>
                  <a:schemeClr val="tx1"/>
                </a:solidFill>
              </a:rPr>
              <a:t>in </a:t>
            </a:r>
            <a:r>
              <a:rPr lang="en-GB" sz="2000" i="1" dirty="0">
                <a:solidFill>
                  <a:schemeClr val="tx1"/>
                </a:solidFill>
              </a:rPr>
              <a:t>different</a:t>
            </a:r>
            <a:r>
              <a:rPr lang="en-GB" sz="2000" dirty="0">
                <a:solidFill>
                  <a:schemeClr val="tx1"/>
                </a:solidFill>
              </a:rPr>
              <a:t> country contexts </a:t>
            </a:r>
            <a:r>
              <a:rPr lang="en-GB" sz="2000" dirty="0" smtClean="0">
                <a:solidFill>
                  <a:schemeClr val="tx1"/>
                </a:solidFill>
              </a:rPr>
              <a:t>in </a:t>
            </a:r>
            <a:r>
              <a:rPr lang="en-GB" sz="2000" dirty="0">
                <a:solidFill>
                  <a:schemeClr val="tx1"/>
                </a:solidFill>
              </a:rPr>
              <a:t>the rural and </a:t>
            </a:r>
            <a:r>
              <a:rPr lang="en-GB" sz="2000" dirty="0" err="1">
                <a:solidFill>
                  <a:schemeClr val="tx1"/>
                </a:solidFill>
              </a:rPr>
              <a:t>peri</a:t>
            </a:r>
            <a:r>
              <a:rPr lang="en-GB" sz="2000" dirty="0">
                <a:solidFill>
                  <a:schemeClr val="tx1"/>
                </a:solidFill>
              </a:rPr>
              <a:t>-urban WASH sector.</a:t>
            </a:r>
            <a:r>
              <a:rPr lang="en-GB" sz="2000" i="1" dirty="0">
                <a:solidFill>
                  <a:schemeClr val="tx1"/>
                </a:solidFill>
              </a:rPr>
              <a:t> </a:t>
            </a:r>
            <a:endParaRPr lang="de-DE" sz="2000" dirty="0">
              <a:solidFill>
                <a:schemeClr val="tx1"/>
              </a:solidFill>
            </a:endParaRPr>
          </a:p>
          <a:p>
            <a:pPr marL="874713" lvl="1" indent="-514350"/>
            <a:endParaRPr lang="de-DE" sz="2000" dirty="0" smtClean="0"/>
          </a:p>
          <a:p>
            <a:pPr marL="874713" lvl="1" indent="-514350"/>
            <a:endParaRPr lang="de-DE" sz="2000" dirty="0"/>
          </a:p>
          <a:p>
            <a:pPr marL="874713" lvl="1" indent="-514350"/>
            <a:endParaRPr lang="de-DE" sz="2000" dirty="0"/>
          </a:p>
          <a:p>
            <a:pPr marL="874713" lvl="1" indent="-514350"/>
            <a:endParaRPr lang="en-GB" sz="2000" dirty="0" smtClean="0"/>
          </a:p>
          <a:p>
            <a:pPr marL="874713" lvl="1" indent="-514350"/>
            <a:endParaRPr lang="en-GB" sz="2000" dirty="0" smtClean="0"/>
          </a:p>
          <a:p>
            <a:pPr marL="457200" indent="-457200">
              <a:buFontTx/>
              <a:buChar char="-"/>
            </a:pPr>
            <a:endParaRPr lang="en-GB" sz="2000" dirty="0"/>
          </a:p>
        </p:txBody>
      </p:sp>
      <p:sp>
        <p:nvSpPr>
          <p:cNvPr id="4" name="Datumsplatzhalter 3"/>
          <p:cNvSpPr>
            <a:spLocks noGrp="1"/>
          </p:cNvSpPr>
          <p:nvPr>
            <p:ph type="dt" sz="half" idx="10"/>
          </p:nvPr>
        </p:nvSpPr>
        <p:spPr/>
        <p:txBody>
          <a:bodyPr/>
          <a:lstStyle/>
          <a:p>
            <a:fld id="{D741C851-FC7B-1644-A5A3-333ACA55DBE9}" type="datetimeFigureOut">
              <a:rPr lang="en-US" smtClean="0"/>
              <a:t>7/14/2017</a:t>
            </a:fld>
            <a:endParaRPr lang="fr-FR" dirty="0"/>
          </a:p>
        </p:txBody>
      </p:sp>
      <p:sp>
        <p:nvSpPr>
          <p:cNvPr id="5" name="Fußzeilenplatzhalter 4"/>
          <p:cNvSpPr>
            <a:spLocks noGrp="1"/>
          </p:cNvSpPr>
          <p:nvPr>
            <p:ph type="ftr" sz="quarter" idx="11"/>
          </p:nvPr>
        </p:nvSpPr>
        <p:spPr/>
        <p:txBody>
          <a:bodyPr/>
          <a:lstStyle/>
          <a:p>
            <a:endParaRPr lang="fr-FR" dirty="0"/>
          </a:p>
        </p:txBody>
      </p:sp>
      <p:sp>
        <p:nvSpPr>
          <p:cNvPr id="6" name="Foliennummernplatzhalter 5"/>
          <p:cNvSpPr>
            <a:spLocks noGrp="1"/>
          </p:cNvSpPr>
          <p:nvPr>
            <p:ph type="sldNum" sz="quarter" idx="12"/>
          </p:nvPr>
        </p:nvSpPr>
        <p:spPr/>
        <p:txBody>
          <a:bodyPr/>
          <a:lstStyle/>
          <a:p>
            <a:fld id="{E90A6BC0-AA54-8944-8C77-FE8347271045}" type="slidenum">
              <a:rPr lang="fr-FR" smtClean="0"/>
              <a:t>5</a:t>
            </a:fld>
            <a:endParaRPr lang="fr-FR" dirty="0"/>
          </a:p>
        </p:txBody>
      </p:sp>
    </p:spTree>
    <p:extLst>
      <p:ext uri="{BB962C8B-B14F-4D97-AF65-F5344CB8AC3E}">
        <p14:creationId xmlns:p14="http://schemas.microsoft.com/office/powerpoint/2010/main" val="1248360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Research Questions</a:t>
            </a:r>
          </a:p>
        </p:txBody>
      </p:sp>
      <p:sp>
        <p:nvSpPr>
          <p:cNvPr id="3" name="Content Placeholder 2"/>
          <p:cNvSpPr>
            <a:spLocks noGrp="1"/>
          </p:cNvSpPr>
          <p:nvPr>
            <p:ph idx="1"/>
          </p:nvPr>
        </p:nvSpPr>
        <p:spPr/>
        <p:txBody>
          <a:bodyPr/>
          <a:lstStyle/>
          <a:p>
            <a:pPr marL="874713" lvl="1" indent="-514350"/>
            <a:r>
              <a:rPr lang="en-GB" sz="1800" dirty="0"/>
              <a:t>How do the similar PTB initiatives implemented in different contexts differ in terms of implementing agency, approach, process, and outcome (in regard to service delivery, sound financial management, and integrity)? </a:t>
            </a:r>
            <a:endParaRPr lang="en-GB" sz="1800" dirty="0" smtClean="0"/>
          </a:p>
          <a:p>
            <a:pPr marL="874713" lvl="1" indent="-514350"/>
            <a:endParaRPr lang="de-DE" sz="1800" dirty="0"/>
          </a:p>
          <a:p>
            <a:pPr marL="874713" lvl="1" indent="-514350"/>
            <a:r>
              <a:rPr lang="en-GB" sz="1800" dirty="0"/>
              <a:t>What relationships between the different factors involved can be observed and how do they differ across various country contexts</a:t>
            </a:r>
            <a:r>
              <a:rPr lang="en-GB" sz="1800" dirty="0" smtClean="0"/>
              <a:t>?</a:t>
            </a:r>
          </a:p>
          <a:p>
            <a:pPr marL="874713" lvl="1" indent="-514350"/>
            <a:endParaRPr lang="de-DE" sz="1800" dirty="0"/>
          </a:p>
          <a:p>
            <a:pPr marL="874713" lvl="1" indent="-514350"/>
            <a:r>
              <a:rPr lang="en-GB" sz="1800" dirty="0"/>
              <a:t>What is the outcome of the initiatives in regard to (changed) incentives for corrupt practices of power holders?</a:t>
            </a:r>
            <a:endParaRPr lang="de-DE" sz="1800" dirty="0"/>
          </a:p>
          <a:p>
            <a:endParaRPr lang="en-GB" dirty="0"/>
          </a:p>
        </p:txBody>
      </p:sp>
      <p:sp>
        <p:nvSpPr>
          <p:cNvPr id="4" name="Date Placeholder 3"/>
          <p:cNvSpPr>
            <a:spLocks noGrp="1"/>
          </p:cNvSpPr>
          <p:nvPr>
            <p:ph type="dt" sz="half" idx="10"/>
          </p:nvPr>
        </p:nvSpPr>
        <p:spPr/>
        <p:txBody>
          <a:bodyPr/>
          <a:lstStyle/>
          <a:p>
            <a:fld id="{0BD6498A-5401-4DB8-B13D-A648A50C70D9}" type="datetime1">
              <a:rPr lang="en-US" smtClean="0"/>
              <a:t>7/14/2017</a:t>
            </a:fld>
            <a:endParaRPr lang="fr-FR" dirty="0"/>
          </a:p>
        </p:txBody>
      </p:sp>
      <p:sp>
        <p:nvSpPr>
          <p:cNvPr id="6" name="Slide Number Placeholder 5"/>
          <p:cNvSpPr>
            <a:spLocks noGrp="1"/>
          </p:cNvSpPr>
          <p:nvPr>
            <p:ph type="sldNum" sz="quarter" idx="12"/>
          </p:nvPr>
        </p:nvSpPr>
        <p:spPr/>
        <p:txBody>
          <a:bodyPr/>
          <a:lstStyle/>
          <a:p>
            <a:fld id="{E90A6BC0-AA54-8944-8C77-FE8347271045}" type="slidenum">
              <a:rPr lang="fr-FR" smtClean="0"/>
              <a:t>6</a:t>
            </a:fld>
            <a:endParaRPr lang="fr-FR" dirty="0"/>
          </a:p>
        </p:txBody>
      </p:sp>
    </p:spTree>
    <p:extLst>
      <p:ext uri="{BB962C8B-B14F-4D97-AF65-F5344CB8AC3E}">
        <p14:creationId xmlns:p14="http://schemas.microsoft.com/office/powerpoint/2010/main" val="2573576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Definitions</a:t>
            </a:r>
            <a:endParaRPr lang="fr-FR" dirty="0"/>
          </a:p>
        </p:txBody>
      </p:sp>
      <p:sp>
        <p:nvSpPr>
          <p:cNvPr id="3" name="Espace réservé du contenu 2"/>
          <p:cNvSpPr>
            <a:spLocks noGrp="1"/>
          </p:cNvSpPr>
          <p:nvPr>
            <p:ph idx="1"/>
          </p:nvPr>
        </p:nvSpPr>
        <p:spPr>
          <a:xfrm>
            <a:off x="457200" y="2057401"/>
            <a:ext cx="8402570" cy="3394472"/>
          </a:xfrm>
        </p:spPr>
        <p:txBody>
          <a:bodyPr>
            <a:normAutofit fontScale="92500"/>
          </a:bodyPr>
          <a:lstStyle/>
          <a:p>
            <a:r>
              <a:rPr lang="en-US" b="1" dirty="0" smtClean="0"/>
              <a:t>Accountability</a:t>
            </a:r>
            <a:r>
              <a:rPr lang="en-US" dirty="0" smtClean="0"/>
              <a:t> is ‘</a:t>
            </a:r>
            <a:r>
              <a:rPr lang="en-US" i="1" dirty="0"/>
              <a:t>the process of holding actors responsible for their actions</a:t>
            </a:r>
            <a:r>
              <a:rPr lang="en-US" dirty="0"/>
              <a:t>’ (Fox and Brown, 1998, p. 12). </a:t>
            </a:r>
            <a:endParaRPr lang="en-US" dirty="0" smtClean="0"/>
          </a:p>
          <a:p>
            <a:r>
              <a:rPr lang="en-US" b="1" dirty="0" smtClean="0"/>
              <a:t>PTB</a:t>
            </a:r>
            <a:r>
              <a:rPr lang="en-US" dirty="0" smtClean="0"/>
              <a:t> is “</a:t>
            </a:r>
            <a:r>
              <a:rPr lang="en-US" i="1" dirty="0"/>
              <a:t>improving access to and quality of information on local budgets, monitoring public expenditures, informing and educating the public on the budget process, and forming civic groups that participate in the local budgeting process</a:t>
            </a:r>
            <a:r>
              <a:rPr lang="en-US" dirty="0"/>
              <a:t>” (USAID, 2005). </a:t>
            </a:r>
            <a:endParaRPr lang="en-US" dirty="0" smtClean="0"/>
          </a:p>
          <a:p>
            <a:endParaRPr lang="en-GB" dirty="0"/>
          </a:p>
          <a:p>
            <a:endParaRPr lang="fr-FR" dirty="0"/>
          </a:p>
        </p:txBody>
      </p:sp>
    </p:spTree>
    <p:extLst>
      <p:ext uri="{BB962C8B-B14F-4D97-AF65-F5344CB8AC3E}">
        <p14:creationId xmlns:p14="http://schemas.microsoft.com/office/powerpoint/2010/main" val="1839286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Partners</a:t>
            </a:r>
            <a:endParaRPr lang="en-GB" dirty="0"/>
          </a:p>
        </p:txBody>
      </p:sp>
      <p:sp>
        <p:nvSpPr>
          <p:cNvPr id="4" name="Date Placeholder 3"/>
          <p:cNvSpPr>
            <a:spLocks noGrp="1"/>
          </p:cNvSpPr>
          <p:nvPr>
            <p:ph type="dt" sz="half" idx="10"/>
          </p:nvPr>
        </p:nvSpPr>
        <p:spPr/>
        <p:txBody>
          <a:bodyPr/>
          <a:lstStyle/>
          <a:p>
            <a:fld id="{092BEC8E-04A3-4494-96C8-5E1D5E0041DA}" type="datetime1">
              <a:rPr lang="en-US" smtClean="0"/>
              <a:t>7/14/2017</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90A6BC0-AA54-8944-8C77-FE8347271045}" type="slidenum">
              <a:rPr lang="fr-FR" smtClean="0"/>
              <a:t>8</a:t>
            </a:fld>
            <a:endParaRPr lang="fr-FR" dirty="0"/>
          </a:p>
        </p:txBody>
      </p:sp>
      <p:sp>
        <p:nvSpPr>
          <p:cNvPr id="7" name="Rechteck 8"/>
          <p:cNvSpPr>
            <a:spLocks noGrp="1"/>
          </p:cNvSpPr>
          <p:nvPr>
            <p:ph idx="1"/>
          </p:nvPr>
        </p:nvSpPr>
        <p:spPr>
          <a:xfrm>
            <a:off x="315343" y="1574784"/>
            <a:ext cx="8496241" cy="3036729"/>
          </a:xfrm>
          <a:prstGeom prst="rect">
            <a:avLst/>
          </a:prstGeom>
        </p:spPr>
        <p:txBody>
          <a:bodyPr wrap="square">
            <a:spAutoFit/>
          </a:bodyPr>
          <a:lstStyle/>
          <a:p>
            <a:pPr lvl="1" indent="0">
              <a:buNone/>
            </a:pPr>
            <a:r>
              <a:rPr lang="en-US" sz="2400" dirty="0" smtClean="0"/>
              <a:t>WIN collaboration:</a:t>
            </a:r>
          </a:p>
          <a:p>
            <a:pPr marL="874713" lvl="1" indent="-514350"/>
            <a:r>
              <a:rPr lang="en-US" sz="2400" dirty="0" smtClean="0"/>
              <a:t>Overall </a:t>
            </a:r>
            <a:r>
              <a:rPr lang="en-US" sz="2400" dirty="0"/>
              <a:t>study: Collaboration with U4 Anti-corruption Research Centre</a:t>
            </a:r>
          </a:p>
          <a:p>
            <a:pPr marL="874713" lvl="1" indent="-514350"/>
            <a:r>
              <a:rPr lang="en-US" sz="2400" dirty="0"/>
              <a:t>Nepal case study: Collaboration with IWMI </a:t>
            </a:r>
          </a:p>
          <a:p>
            <a:pPr marL="874713" lvl="1" indent="-514350"/>
            <a:r>
              <a:rPr lang="en-US" sz="2400" dirty="0"/>
              <a:t>Ethiopia case study: Collaboration with Meta </a:t>
            </a:r>
            <a:r>
              <a:rPr lang="en-US" sz="2400" dirty="0" err="1"/>
              <a:t>Meta</a:t>
            </a:r>
            <a:endParaRPr lang="en-US" sz="2400" dirty="0"/>
          </a:p>
          <a:p>
            <a:pPr marL="874713" lvl="1" indent="-514350"/>
            <a:r>
              <a:rPr lang="en-US" sz="2400" dirty="0"/>
              <a:t>Philippines case study: Collaboration with University of </a:t>
            </a:r>
            <a:r>
              <a:rPr lang="en-US" sz="2400" dirty="0" err="1"/>
              <a:t>Urios</a:t>
            </a:r>
            <a:endParaRPr lang="en-US" sz="2400" dirty="0"/>
          </a:p>
        </p:txBody>
      </p:sp>
    </p:spTree>
    <p:extLst>
      <p:ext uri="{BB962C8B-B14F-4D97-AF65-F5344CB8AC3E}">
        <p14:creationId xmlns:p14="http://schemas.microsoft.com/office/powerpoint/2010/main" val="2795315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Study </a:t>
            </a:r>
            <a:r>
              <a:rPr lang="en-GB" dirty="0" smtClean="0"/>
              <a:t>Design</a:t>
            </a:r>
            <a:endParaRPr lang="en-GB" dirty="0"/>
          </a:p>
        </p:txBody>
      </p:sp>
      <p:sp>
        <p:nvSpPr>
          <p:cNvPr id="3" name="Inhaltsplatzhalter 2"/>
          <p:cNvSpPr>
            <a:spLocks noGrp="1"/>
          </p:cNvSpPr>
          <p:nvPr>
            <p:ph idx="1"/>
          </p:nvPr>
        </p:nvSpPr>
        <p:spPr/>
        <p:txBody>
          <a:bodyPr/>
          <a:lstStyle/>
          <a:p>
            <a:pPr marL="874713" lvl="1" indent="-514350"/>
            <a:r>
              <a:rPr lang="de-DE" sz="2800" dirty="0" smtClean="0"/>
              <a:t>Multiple Case Study Analysis/not comparative but raising questions/different cases, similar mechanisms  </a:t>
            </a:r>
          </a:p>
          <a:p>
            <a:pPr marL="1235075" lvl="2" indent="-514350"/>
            <a:r>
              <a:rPr lang="de-DE" dirty="0" smtClean="0"/>
              <a:t>Qualitative </a:t>
            </a:r>
            <a:r>
              <a:rPr lang="de-DE" dirty="0" err="1"/>
              <a:t>m</a:t>
            </a:r>
            <a:r>
              <a:rPr lang="de-DE" dirty="0" err="1" smtClean="0"/>
              <a:t>ethods</a:t>
            </a:r>
            <a:r>
              <a:rPr lang="de-DE" dirty="0" smtClean="0"/>
              <a:t> </a:t>
            </a:r>
            <a:r>
              <a:rPr lang="de-DE" dirty="0" err="1" smtClean="0"/>
              <a:t>for</a:t>
            </a:r>
            <a:r>
              <a:rPr lang="de-DE" dirty="0" smtClean="0"/>
              <a:t> </a:t>
            </a:r>
            <a:r>
              <a:rPr lang="de-DE" dirty="0" err="1" smtClean="0"/>
              <a:t>three</a:t>
            </a:r>
            <a:r>
              <a:rPr lang="de-DE" dirty="0" smtClean="0"/>
              <a:t> individual </a:t>
            </a:r>
            <a:r>
              <a:rPr lang="de-DE" dirty="0" err="1" smtClean="0"/>
              <a:t>cases</a:t>
            </a:r>
            <a:endParaRPr lang="de-DE" dirty="0" smtClean="0"/>
          </a:p>
          <a:p>
            <a:pPr marL="1235075" lvl="2" indent="-514350"/>
            <a:r>
              <a:rPr lang="de-DE" dirty="0" smtClean="0"/>
              <a:t>Interviews, </a:t>
            </a:r>
            <a:r>
              <a:rPr lang="de-DE" dirty="0" err="1"/>
              <a:t>d</a:t>
            </a:r>
            <a:r>
              <a:rPr lang="de-DE" dirty="0" err="1" smtClean="0"/>
              <a:t>ocuments</a:t>
            </a:r>
            <a:r>
              <a:rPr lang="de-DE" dirty="0" smtClean="0"/>
              <a:t> </a:t>
            </a:r>
            <a:r>
              <a:rPr lang="de-DE" dirty="0" err="1" smtClean="0"/>
              <a:t>and</a:t>
            </a:r>
            <a:r>
              <a:rPr lang="de-DE" dirty="0" smtClean="0"/>
              <a:t> </a:t>
            </a:r>
            <a:r>
              <a:rPr lang="de-DE" dirty="0" err="1" smtClean="0"/>
              <a:t>observation</a:t>
            </a:r>
            <a:endParaRPr lang="de-DE" dirty="0" smtClean="0"/>
          </a:p>
          <a:p>
            <a:pPr marL="1235075" lvl="2" indent="-514350"/>
            <a:r>
              <a:rPr lang="de-DE" dirty="0" smtClean="0"/>
              <a:t>In-</a:t>
            </a:r>
            <a:r>
              <a:rPr lang="de-DE" dirty="0" err="1" smtClean="0"/>
              <a:t>depth</a:t>
            </a:r>
            <a:r>
              <a:rPr lang="de-DE" dirty="0" smtClean="0"/>
              <a:t> </a:t>
            </a:r>
            <a:r>
              <a:rPr lang="de-DE" dirty="0" err="1" smtClean="0"/>
              <a:t>of</a:t>
            </a:r>
            <a:r>
              <a:rPr lang="de-DE" dirty="0" smtClean="0"/>
              <a:t> </a:t>
            </a:r>
            <a:r>
              <a:rPr lang="de-DE" dirty="0" err="1" smtClean="0"/>
              <a:t>each</a:t>
            </a:r>
            <a:r>
              <a:rPr lang="de-DE" dirty="0" smtClean="0"/>
              <a:t> </a:t>
            </a:r>
            <a:r>
              <a:rPr lang="de-DE" dirty="0" err="1" smtClean="0"/>
              <a:t>case</a:t>
            </a:r>
            <a:r>
              <a:rPr lang="de-DE" dirty="0" smtClean="0"/>
              <a:t>, </a:t>
            </a:r>
            <a:r>
              <a:rPr lang="de-DE" dirty="0" err="1" smtClean="0"/>
              <a:t>allows</a:t>
            </a:r>
            <a:r>
              <a:rPr lang="de-DE" dirty="0" smtClean="0"/>
              <a:t> </a:t>
            </a:r>
            <a:r>
              <a:rPr lang="de-DE" dirty="0" err="1" smtClean="0"/>
              <a:t>for</a:t>
            </a:r>
            <a:r>
              <a:rPr lang="de-DE" dirty="0" smtClean="0"/>
              <a:t> </a:t>
            </a:r>
            <a:r>
              <a:rPr lang="de-DE" dirty="0" err="1" smtClean="0"/>
              <a:t>cross</a:t>
            </a:r>
            <a:r>
              <a:rPr lang="de-DE" dirty="0" smtClean="0"/>
              <a:t> </a:t>
            </a:r>
            <a:r>
              <a:rPr lang="de-DE" dirty="0" err="1" smtClean="0"/>
              <a:t>case</a:t>
            </a:r>
            <a:r>
              <a:rPr lang="de-DE" dirty="0" smtClean="0"/>
              <a:t> </a:t>
            </a:r>
            <a:r>
              <a:rPr lang="de-DE" dirty="0" err="1" smtClean="0"/>
              <a:t>analysis</a:t>
            </a:r>
            <a:r>
              <a:rPr lang="de-DE" dirty="0" smtClean="0"/>
              <a:t> </a:t>
            </a:r>
            <a:r>
              <a:rPr lang="de-DE" dirty="0" err="1" smtClean="0"/>
              <a:t>among</a:t>
            </a:r>
            <a:r>
              <a:rPr lang="de-DE" dirty="0" smtClean="0"/>
              <a:t> </a:t>
            </a:r>
            <a:r>
              <a:rPr lang="de-DE" dirty="0" err="1" smtClean="0"/>
              <a:t>selected</a:t>
            </a:r>
            <a:r>
              <a:rPr lang="de-DE" dirty="0" smtClean="0"/>
              <a:t> </a:t>
            </a:r>
            <a:r>
              <a:rPr lang="de-DE" dirty="0" err="1" smtClean="0"/>
              <a:t>research</a:t>
            </a:r>
            <a:r>
              <a:rPr lang="de-DE" dirty="0" smtClean="0"/>
              <a:t> </a:t>
            </a:r>
            <a:r>
              <a:rPr lang="de-DE" dirty="0" err="1" smtClean="0"/>
              <a:t>dimensions</a:t>
            </a:r>
            <a:endParaRPr lang="de-DE" dirty="0" smtClean="0"/>
          </a:p>
          <a:p>
            <a:pPr marL="1235075" lvl="2" indent="-514350"/>
            <a:r>
              <a:rPr lang="de-DE" dirty="0" smtClean="0"/>
              <a:t>Adapted research protocol for each case</a:t>
            </a:r>
          </a:p>
          <a:p>
            <a:pPr marL="1235075" lvl="2" indent="-514350"/>
            <a:r>
              <a:rPr lang="de-DE" dirty="0" smtClean="0"/>
              <a:t>1st observations </a:t>
            </a:r>
          </a:p>
          <a:p>
            <a:pPr marL="874713" lvl="1" indent="-514350"/>
            <a:endParaRPr lang="de-DE" sz="2800" dirty="0" smtClean="0"/>
          </a:p>
          <a:p>
            <a:pPr marL="874713" lvl="1" indent="-514350"/>
            <a:endParaRPr lang="de-DE" sz="2800" dirty="0"/>
          </a:p>
          <a:p>
            <a:pPr marL="874713" lvl="1" indent="-514350"/>
            <a:endParaRPr lang="de-DE" sz="2800" dirty="0"/>
          </a:p>
          <a:p>
            <a:pPr marL="874713" lvl="1" indent="-514350"/>
            <a:endParaRPr lang="en-GB" sz="2800" dirty="0" smtClean="0"/>
          </a:p>
          <a:p>
            <a:pPr marL="874713" lvl="1" indent="-514350"/>
            <a:endParaRPr lang="en-GB" sz="2800" dirty="0" smtClean="0"/>
          </a:p>
          <a:p>
            <a:pPr marL="457200" indent="-457200">
              <a:buFontTx/>
              <a:buChar char="-"/>
            </a:pPr>
            <a:endParaRPr lang="en-GB" dirty="0"/>
          </a:p>
        </p:txBody>
      </p:sp>
      <p:sp>
        <p:nvSpPr>
          <p:cNvPr id="4" name="Datumsplatzhalter 3"/>
          <p:cNvSpPr>
            <a:spLocks noGrp="1"/>
          </p:cNvSpPr>
          <p:nvPr>
            <p:ph type="dt" sz="half" idx="10"/>
          </p:nvPr>
        </p:nvSpPr>
        <p:spPr/>
        <p:txBody>
          <a:bodyPr/>
          <a:lstStyle/>
          <a:p>
            <a:fld id="{D741C851-FC7B-1644-A5A3-333ACA55DBE9}" type="datetimeFigureOut">
              <a:rPr lang="en-US" smtClean="0"/>
              <a:t>7/14/2017</a:t>
            </a:fld>
            <a:endParaRPr lang="fr-FR" dirty="0"/>
          </a:p>
        </p:txBody>
      </p:sp>
      <p:sp>
        <p:nvSpPr>
          <p:cNvPr id="5" name="Fußzeilenplatzhalter 4"/>
          <p:cNvSpPr>
            <a:spLocks noGrp="1"/>
          </p:cNvSpPr>
          <p:nvPr>
            <p:ph type="ftr" sz="quarter" idx="11"/>
          </p:nvPr>
        </p:nvSpPr>
        <p:spPr/>
        <p:txBody>
          <a:bodyPr/>
          <a:lstStyle/>
          <a:p>
            <a:endParaRPr lang="fr-FR" dirty="0"/>
          </a:p>
        </p:txBody>
      </p:sp>
      <p:sp>
        <p:nvSpPr>
          <p:cNvPr id="6" name="Foliennummernplatzhalter 5"/>
          <p:cNvSpPr>
            <a:spLocks noGrp="1"/>
          </p:cNvSpPr>
          <p:nvPr>
            <p:ph type="sldNum" sz="quarter" idx="12"/>
          </p:nvPr>
        </p:nvSpPr>
        <p:spPr/>
        <p:txBody>
          <a:bodyPr/>
          <a:lstStyle/>
          <a:p>
            <a:fld id="{E90A6BC0-AA54-8944-8C77-FE8347271045}" type="slidenum">
              <a:rPr lang="fr-FR" smtClean="0"/>
              <a:t>9</a:t>
            </a:fld>
            <a:endParaRPr lang="fr-FR" dirty="0"/>
          </a:p>
        </p:txBody>
      </p:sp>
    </p:spTree>
    <p:extLst>
      <p:ext uri="{BB962C8B-B14F-4D97-AF65-F5344CB8AC3E}">
        <p14:creationId xmlns:p14="http://schemas.microsoft.com/office/powerpoint/2010/main" val="1651164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_template_withexamples">
  <a:themeElements>
    <a:clrScheme name="WINweb">
      <a:dk1>
        <a:sysClr val="windowText" lastClr="000000"/>
      </a:dk1>
      <a:lt1>
        <a:sysClr val="window" lastClr="FFFFFF"/>
      </a:lt1>
      <a:dk2>
        <a:srgbClr val="61C7F2"/>
      </a:dk2>
      <a:lt2>
        <a:srgbClr val="DAE7F2"/>
      </a:lt2>
      <a:accent1>
        <a:srgbClr val="008C9E"/>
      </a:accent1>
      <a:accent2>
        <a:srgbClr val="004F99"/>
      </a:accent2>
      <a:accent3>
        <a:srgbClr val="0A365E"/>
      </a:accent3>
      <a:accent4>
        <a:srgbClr val="61C7F2"/>
      </a:accent4>
      <a:accent5>
        <a:srgbClr val="F79646"/>
      </a:accent5>
      <a:accent6>
        <a:srgbClr val="C0504D"/>
      </a:accent6>
      <a:hlink>
        <a:srgbClr val="61C7F2"/>
      </a:hlink>
      <a:folHlink>
        <a:srgbClr val="A5A5A5"/>
      </a:folHlink>
    </a:clrScheme>
    <a:fontScheme name="WINweb">
      <a:majorFont>
        <a:latin typeface="Roboto"/>
        <a:ea typeface=""/>
        <a:cs typeface=""/>
      </a:majorFont>
      <a:minorFont>
        <a:latin typeface="Open Sans"/>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PPTtemplate</Template>
  <TotalTime>395</TotalTime>
  <Words>3105</Words>
  <Application>Microsoft Office PowerPoint</Application>
  <PresentationFormat>On-screen Show (4:3)</PresentationFormat>
  <Paragraphs>308</Paragraphs>
  <Slides>24</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Calibri</vt:lpstr>
      <vt:lpstr>Courier New</vt:lpstr>
      <vt:lpstr>ＭＳ 明朝</vt:lpstr>
      <vt:lpstr>Open Sans</vt:lpstr>
      <vt:lpstr>Roboto</vt:lpstr>
      <vt:lpstr>Times New Roman</vt:lpstr>
      <vt:lpstr>Wingdings</vt:lpstr>
      <vt:lpstr>ppt_template_withexamples</vt:lpstr>
      <vt:lpstr>Social Accountability in the Water Sector: The impact of Participatory and Transparent Budgeting Practices  Preliminary Findings from multiple case studies: Nepal, Ethiopia, Philippines </vt:lpstr>
      <vt:lpstr>PowerPoint Presentation</vt:lpstr>
      <vt:lpstr>Literature_ Social Accountability and Corruption</vt:lpstr>
      <vt:lpstr>Literature_ Social Accountability, Corruption and Water</vt:lpstr>
      <vt:lpstr>Aim and Focus of the Study</vt:lpstr>
      <vt:lpstr>Research Questions</vt:lpstr>
      <vt:lpstr>Definitions</vt:lpstr>
      <vt:lpstr>Partners</vt:lpstr>
      <vt:lpstr>Study Design</vt:lpstr>
      <vt:lpstr>Study Design: Case Selection</vt:lpstr>
      <vt:lpstr>Study Design: Research Dimensions</vt:lpstr>
      <vt:lpstr>Case Nepal: Process and Actors</vt:lpstr>
      <vt:lpstr>Case Nepal: Observations</vt:lpstr>
      <vt:lpstr>Case Nepal: Analysis key points</vt:lpstr>
      <vt:lpstr>Nepal Conclusion</vt:lpstr>
      <vt:lpstr>Case Ethiopia: Process and Actors</vt:lpstr>
      <vt:lpstr>Case Ethiopia: Observations</vt:lpstr>
      <vt:lpstr>Case Ethiopia: Analysis and Conclusions</vt:lpstr>
      <vt:lpstr>Case Philippines: Process and Actors </vt:lpstr>
      <vt:lpstr>Case Philippines: Observation and analysis </vt:lpstr>
      <vt:lpstr>Case Philippines: Conclusions </vt:lpstr>
      <vt:lpstr>Recommandations</vt:lpstr>
      <vt:lpstr>Recommandations</vt:lpstr>
      <vt:lpstr>Recommandations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ENGAGING WITH PARTNERS FOR CHANGE  New Strategy  2017-2022</dc:title>
  <dc:creator>Claire Grandadam</dc:creator>
  <cp:lastModifiedBy>Binayak Das</cp:lastModifiedBy>
  <cp:revision>149</cp:revision>
  <cp:lastPrinted>2017-02-17T13:26:39Z</cp:lastPrinted>
  <dcterms:created xsi:type="dcterms:W3CDTF">2016-08-26T07:15:44Z</dcterms:created>
  <dcterms:modified xsi:type="dcterms:W3CDTF">2017-07-14T05:29:11Z</dcterms:modified>
</cp:coreProperties>
</file>