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2" r:id="rId2"/>
    <p:sldId id="483" r:id="rId3"/>
    <p:sldId id="573" r:id="rId4"/>
    <p:sldId id="574" r:id="rId5"/>
    <p:sldId id="576" r:id="rId6"/>
    <p:sldId id="571" r:id="rId7"/>
    <p:sldId id="569" r:id="rId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FA"/>
    <a:srgbClr val="F9FDFD"/>
    <a:srgbClr val="EEF7F8"/>
    <a:srgbClr val="EAF5F6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88581" autoAdjust="0"/>
  </p:normalViewPr>
  <p:slideViewPr>
    <p:cSldViewPr>
      <p:cViewPr varScale="1">
        <p:scale>
          <a:sx n="81" d="100"/>
          <a:sy n="81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5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29DF95-CE4F-4797-BE1F-409EA5FE6E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65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2BADEE-0BFC-49AA-B794-3C67832270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93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D15D0A-77FC-430C-BF97-5FE342698210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31EFBB7-A138-4E27-8E78-66993DEC576B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D15D0A-77FC-430C-BF97-5FE342698210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Many case studies of environmental governance have been conducted, but with inconsistent protocols, these are not easily comparable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Collecting data comparably from the start would impose extremely high coordination costs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D15D0A-77FC-430C-BF97-5FE342698210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D15D0A-77FC-430C-BF97-5FE342698210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D15D0A-77FC-430C-BF97-5FE342698210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D15D0A-77FC-430C-BF97-5FE342698210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85AA7-B9C3-4849-B491-8AEF83AA9A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B72B8-926D-490E-B94D-BD0FA6DACD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4788-C263-4506-A210-4272AC41E6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5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347-EEE1-466D-A416-1559B016EE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5CDB-B040-4A79-8FC9-AAAC309D5D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7949-5452-4FD6-B802-B0FDB108CD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9C79-1EF5-4758-874A-4B33739B99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0259-9072-4B9B-B6FC-823CD511D2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9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9170-EA32-4532-B766-544A78FA63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2ABE-CE35-4194-B6EE-B2152DE017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CABB-AFCB-4B4F-ABF5-8E163A56D9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9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5156B-49B1-4786-BC87-B0862A5F5C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34F8-D8F2-4A10-9B5E-91324E2FBB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9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9B8F-CEEB-4DAD-8D18-8C5B5832A4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E133-2808-4616-B2BE-6B1EDC89B4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4737-1399-4471-A945-2DA38325F1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9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F8EDD31-A88E-47CE-B574-F2FBB3F154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smad.dartmouth.edu/pages/intro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San Lorenzo de Quinti y la quebr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83768" y="0"/>
            <a:ext cx="6660232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2484438" cy="68580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4438" y="6858000"/>
            <a:ext cx="5472112" cy="0"/>
            <a:chOff x="1565" y="4020"/>
            <a:chExt cx="3447" cy="0"/>
          </a:xfrm>
        </p:grpSpPr>
        <p:sp>
          <p:nvSpPr>
            <p:cNvPr id="13335" name="Line 6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6" name="Line 7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7" name="Line 8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8" name="Line 9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9" name="Line 10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0" name="Line 11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84438" y="0"/>
            <a:ext cx="5472112" cy="0"/>
            <a:chOff x="1565" y="4020"/>
            <a:chExt cx="3447" cy="0"/>
          </a:xfrm>
        </p:grpSpPr>
        <p:sp>
          <p:nvSpPr>
            <p:cNvPr id="13329" name="Line 13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0" name="Line 14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1" name="Line 15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2" name="Line 16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3" name="Line 17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627313" y="2561456"/>
            <a:ext cx="633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Social-ecological systems meta-analysis database (SESMAD) project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0" name="Rectangle 30"/>
          <p:cNvSpPr>
            <a:spLocks noChangeArrowheads="1"/>
          </p:cNvSpPr>
          <p:nvPr/>
        </p:nvSpPr>
        <p:spPr bwMode="auto">
          <a:xfrm>
            <a:off x="2468311" y="1052736"/>
            <a:ext cx="6629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endParaRPr lang="en-US" sz="20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5" y="0"/>
            <a:ext cx="2487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274638"/>
            <a:ext cx="6588125" cy="70609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Members</a:t>
            </a:r>
            <a:endParaRPr lang="en-AU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0"/>
            <a:ext cx="2484438" cy="68580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2484438" y="6308725"/>
            <a:ext cx="5472112" cy="0"/>
            <a:chOff x="2484438" y="6308725"/>
            <a:chExt cx="5472112" cy="0"/>
          </a:xfrm>
        </p:grpSpPr>
        <p:sp>
          <p:nvSpPr>
            <p:cNvPr id="4117" name="Line 10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8" name="Line 11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9" name="Line 12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0" name="Line 13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1" name="Line 14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2" name="Line 15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103" name="Group 16"/>
          <p:cNvGrpSpPr>
            <a:grpSpLocks/>
          </p:cNvGrpSpPr>
          <p:nvPr/>
        </p:nvGrpSpPr>
        <p:grpSpPr bwMode="auto">
          <a:xfrm>
            <a:off x="2484438" y="6858000"/>
            <a:ext cx="5472112" cy="0"/>
            <a:chOff x="1565" y="4020"/>
            <a:chExt cx="3447" cy="0"/>
          </a:xfrm>
        </p:grpSpPr>
        <p:sp>
          <p:nvSpPr>
            <p:cNvPr id="4111" name="Line 17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2" name="Line 18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" name="Line 19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" name="Line 20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" name="Line 21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" name="Line 22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104" name="Group 23"/>
          <p:cNvGrpSpPr>
            <a:grpSpLocks/>
          </p:cNvGrpSpPr>
          <p:nvPr/>
        </p:nvGrpSpPr>
        <p:grpSpPr bwMode="auto">
          <a:xfrm>
            <a:off x="2484438" y="0"/>
            <a:ext cx="5472112" cy="0"/>
            <a:chOff x="1565" y="4020"/>
            <a:chExt cx="3447" cy="0"/>
          </a:xfrm>
        </p:grpSpPr>
        <p:sp>
          <p:nvSpPr>
            <p:cNvPr id="4105" name="Line 24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" name="Line 25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7" name="Line 26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8" name="Line 27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9" name="Line 28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0" name="Line 29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53598"/>
              </p:ext>
            </p:extLst>
          </p:nvPr>
        </p:nvGraphicFramePr>
        <p:xfrm>
          <a:off x="2699792" y="1250577"/>
          <a:ext cx="6264696" cy="4819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7152"/>
                <a:gridCol w="3467544"/>
              </a:tblGrid>
              <a:tr h="332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</a:rPr>
                        <a:t>Michael Cox</a:t>
                      </a:r>
                      <a:endParaRPr lang="en-CA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</a:rPr>
                        <a:t>Dartmouth College, USA</a:t>
                      </a:r>
                      <a:endParaRPr lang="en-CA" sz="16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A"/>
                    </a:solidFill>
                  </a:tcPr>
                </a:tc>
              </a:tr>
              <a:tr h="332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Mike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</a:rPr>
                        <a:t>Schoon</a:t>
                      </a:r>
                      <a:endParaRPr lang="en-CA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Arizona State University, USA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0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Natalie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</a:rPr>
                        <a:t>Ban</a:t>
                      </a:r>
                      <a:endParaRPr lang="en-CA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University of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British Columbia,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Canada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05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Chanda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</a:rPr>
                        <a:t>Meek</a:t>
                      </a:r>
                      <a:endParaRPr lang="en-CA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University of Alaska Fairbanks, USA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38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Forrest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Fleischman</a:t>
                      </a:r>
                      <a:endParaRPr lang="en-CA" sz="18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U.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effectLst/>
                        </a:rPr>
                        <a:t> of Minnesota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38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Gustavo</a:t>
                      </a:r>
                      <a:r>
                        <a:rPr lang="en-CA" sz="18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Garcia-Lopez</a:t>
                      </a:r>
                      <a:endParaRPr lang="en-CA" sz="18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University of Puerto Rico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3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Brent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Loken</a:t>
                      </a:r>
                      <a:endParaRPr lang="en-CA" sz="18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Simon Fraser University, Canada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4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Frank van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Laerhoven</a:t>
                      </a:r>
                      <a:endParaRPr lang="en-CA" sz="18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Utrecht University, Netherlands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29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Graham Epstein</a:t>
                      </a:r>
                      <a:endParaRPr lang="en-CA" sz="18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U. of Waterloo,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29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Irene Perez Ibarra</a:t>
                      </a:r>
                      <a:endParaRPr lang="en-CA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Arizona State University, USA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4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Louisa Evans</a:t>
                      </a:r>
                      <a:endParaRPr lang="en-CA" sz="200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U. of East Anglia,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Australia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53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Mateja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Nenadovic</a:t>
                      </a:r>
                      <a:endParaRPr lang="en-CA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Duke University, USA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38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Andreas Thiel</a:t>
                      </a:r>
                      <a:endParaRPr lang="en-CA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Kassel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University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, Germany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  <a:tr h="338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Sergio 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effectLst/>
                        </a:rPr>
                        <a:t>Villamayor</a:t>
                      </a:r>
                      <a:endParaRPr lang="en-CA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ICTA,  Spain</a:t>
                      </a:r>
                      <a:endParaRPr lang="en-CA" sz="16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6184" marR="5618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jc207020\My Documents\My Pictures\Marine Photobank\GBR\GBR fish ARC Centre of Excellence for Coral Reef StudiesMarine Photob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253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483768" y="0"/>
            <a:ext cx="6660232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2484438" cy="68580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4438" y="6858000"/>
            <a:ext cx="5472112" cy="0"/>
            <a:chOff x="1565" y="4020"/>
            <a:chExt cx="3447" cy="0"/>
          </a:xfrm>
        </p:grpSpPr>
        <p:sp>
          <p:nvSpPr>
            <p:cNvPr id="13335" name="Line 6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6" name="Line 7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7" name="Line 8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8" name="Line 9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9" name="Line 10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0" name="Line 11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84438" y="0"/>
            <a:ext cx="5472112" cy="0"/>
            <a:chOff x="1565" y="4020"/>
            <a:chExt cx="3447" cy="0"/>
          </a:xfrm>
        </p:grpSpPr>
        <p:sp>
          <p:nvSpPr>
            <p:cNvPr id="13329" name="Line 13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0" name="Line 14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1" name="Line 15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2" name="Line 16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3" name="Line 17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627313" y="41176"/>
            <a:ext cx="633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problem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0" name="Rectangle 30"/>
          <p:cNvSpPr>
            <a:spLocks noChangeArrowheads="1"/>
          </p:cNvSpPr>
          <p:nvPr/>
        </p:nvSpPr>
        <p:spPr bwMode="auto">
          <a:xfrm>
            <a:off x="2915816" y="1700808"/>
            <a:ext cx="583264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i="1" dirty="0"/>
              <a:t>Scholars of commons have discovered far more variables that potentially affect resource management than is possible to </a:t>
            </a:r>
            <a:r>
              <a:rPr lang="en-GB" sz="2000" i="1" dirty="0" err="1"/>
              <a:t>analyze</a:t>
            </a:r>
            <a:r>
              <a:rPr lang="en-GB" sz="2000" i="1" dirty="0"/>
              <a:t> </a:t>
            </a:r>
            <a:r>
              <a:rPr lang="en-GB" sz="2000" i="1" dirty="0" smtClean="0"/>
              <a:t>carefully…</a:t>
            </a:r>
            <a:r>
              <a:rPr lang="en-GB" sz="2000" dirty="0" smtClean="0"/>
              <a:t> h</a:t>
            </a:r>
            <a:r>
              <a:rPr lang="en-US" sz="2000" i="1" dirty="0" smtClean="0"/>
              <a:t>ow </a:t>
            </a:r>
            <a:r>
              <a:rPr lang="en-US" sz="2000" i="1" dirty="0"/>
              <a:t>can research be conducted in a cumulative and rigorous fashion if this many variables need to be identified in every study</a:t>
            </a:r>
            <a:r>
              <a:rPr lang="en-US" sz="2000" i="1" dirty="0" smtClean="0"/>
              <a:t>?”</a:t>
            </a:r>
          </a:p>
          <a:p>
            <a:pPr algn="ctr"/>
            <a:endParaRPr lang="en-US" sz="2000" i="1" kern="0" dirty="0"/>
          </a:p>
          <a:p>
            <a:pPr marL="0" indent="0" algn="r">
              <a:buNone/>
            </a:pPr>
            <a:r>
              <a:rPr lang="en-GB" sz="1600" dirty="0" smtClean="0"/>
              <a:t>(</a:t>
            </a:r>
            <a:r>
              <a:rPr lang="en-GB" sz="1600" dirty="0"/>
              <a:t>Agrawal 2003</a:t>
            </a:r>
            <a:r>
              <a:rPr lang="en-GB" sz="1600" dirty="0" smtClean="0"/>
              <a:t>)</a:t>
            </a:r>
            <a:endParaRPr lang="en-US" sz="1600" kern="0" dirty="0"/>
          </a:p>
        </p:txBody>
      </p:sp>
      <p:sp>
        <p:nvSpPr>
          <p:cNvPr id="4" name="Rechteck 3"/>
          <p:cNvSpPr/>
          <p:nvPr/>
        </p:nvSpPr>
        <p:spPr>
          <a:xfrm>
            <a:off x="3131840" y="4953942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Many </a:t>
            </a:r>
            <a:r>
              <a:rPr lang="en-US" dirty="0"/>
              <a:t>case studies of environmental governance have been conducted, but with inconsistent protocols, </a:t>
            </a:r>
            <a:r>
              <a:rPr lang="en-US" dirty="0" smtClean="0"/>
              <a:t>which are </a:t>
            </a:r>
            <a:r>
              <a:rPr lang="en-US" dirty="0"/>
              <a:t>not easily comparable 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r="31864"/>
          <a:stretch/>
        </p:blipFill>
        <p:spPr bwMode="auto">
          <a:xfrm>
            <a:off x="0" y="0"/>
            <a:ext cx="246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2484438" cy="68580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2484438" y="6858000"/>
            <a:ext cx="5472112" cy="0"/>
            <a:chOff x="1565" y="4020"/>
            <a:chExt cx="3447" cy="0"/>
          </a:xfrm>
        </p:grpSpPr>
        <p:sp>
          <p:nvSpPr>
            <p:cNvPr id="13335" name="Line 6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6" name="Line 7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7" name="Line 8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8" name="Line 9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9" name="Line 10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0" name="Line 11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317" name="Group 12"/>
          <p:cNvGrpSpPr>
            <a:grpSpLocks/>
          </p:cNvGrpSpPr>
          <p:nvPr/>
        </p:nvGrpSpPr>
        <p:grpSpPr bwMode="auto">
          <a:xfrm>
            <a:off x="2484438" y="0"/>
            <a:ext cx="5472112" cy="0"/>
            <a:chOff x="1565" y="4020"/>
            <a:chExt cx="3447" cy="0"/>
          </a:xfrm>
        </p:grpSpPr>
        <p:sp>
          <p:nvSpPr>
            <p:cNvPr id="13329" name="Line 13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0" name="Line 14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1" name="Line 15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2" name="Line 16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3" name="Line 17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627313" y="-27384"/>
            <a:ext cx="633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Approach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0" name="Rectangle 30"/>
          <p:cNvSpPr>
            <a:spLocks noChangeArrowheads="1"/>
          </p:cNvSpPr>
          <p:nvPr/>
        </p:nvSpPr>
        <p:spPr bwMode="auto">
          <a:xfrm>
            <a:off x="2915815" y="1354117"/>
            <a:ext cx="583264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Based on: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CPR meta-analysis </a:t>
            </a:r>
            <a:r>
              <a:rPr lang="en-US" dirty="0" smtClean="0"/>
              <a:t>project; IFRI </a:t>
            </a:r>
            <a:r>
              <a:rPr lang="en-US" dirty="0"/>
              <a:t>research </a:t>
            </a:r>
            <a:r>
              <a:rPr lang="en-US" dirty="0" smtClean="0"/>
              <a:t>project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Social-ecological </a:t>
            </a:r>
            <a:r>
              <a:rPr lang="en-US" dirty="0"/>
              <a:t>systems framework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Relational </a:t>
            </a:r>
            <a:r>
              <a:rPr lang="en-US" dirty="0"/>
              <a:t>database with approximately 200 </a:t>
            </a:r>
            <a:r>
              <a:rPr lang="en-US" dirty="0" smtClean="0"/>
              <a:t>variables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Protocol: Extract data via </a:t>
            </a:r>
            <a:r>
              <a:rPr lang="en-US" dirty="0"/>
              <a:t>content analysis from studies to measure values of these variables for a set of cases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Modeling the </a:t>
            </a:r>
            <a:r>
              <a:rPr lang="en-US" dirty="0" smtClean="0"/>
              <a:t>system: SES components</a:t>
            </a:r>
            <a:endParaRPr lang="en-US" dirty="0"/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Recording variable values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Repository of interlinked cases, studies and </a:t>
            </a:r>
            <a:r>
              <a:rPr lang="en-US" i="1" dirty="0"/>
              <a:t>theories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37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r="31864"/>
          <a:stretch/>
        </p:blipFill>
        <p:spPr bwMode="auto">
          <a:xfrm>
            <a:off x="0" y="0"/>
            <a:ext cx="2468311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2484438" cy="6165304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3317" name="Group 12"/>
          <p:cNvGrpSpPr>
            <a:grpSpLocks/>
          </p:cNvGrpSpPr>
          <p:nvPr/>
        </p:nvGrpSpPr>
        <p:grpSpPr bwMode="auto">
          <a:xfrm>
            <a:off x="2484438" y="0"/>
            <a:ext cx="5472112" cy="0"/>
            <a:chOff x="1565" y="4020"/>
            <a:chExt cx="3447" cy="0"/>
          </a:xfrm>
        </p:grpSpPr>
        <p:sp>
          <p:nvSpPr>
            <p:cNvPr id="13329" name="Line 13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0" name="Line 14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1" name="Line 15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2" name="Line 16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3" name="Line 17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627313" y="-27384"/>
            <a:ext cx="633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Approach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0" y="0"/>
            <a:ext cx="918051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497219" y="6381328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5"/>
              </a:rPr>
              <a:t>https://</a:t>
            </a:r>
            <a:r>
              <a:rPr lang="de-CH" dirty="0" smtClean="0">
                <a:hlinkClick r:id="rId5"/>
              </a:rPr>
              <a:t>sesmad.dartmouth.edu/pages/intro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40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5" r="14594"/>
          <a:stretch/>
        </p:blipFill>
        <p:spPr bwMode="auto">
          <a:xfrm>
            <a:off x="-1" y="0"/>
            <a:ext cx="24844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483768" y="0"/>
            <a:ext cx="6660232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2484438" cy="68580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4438" y="6858000"/>
            <a:ext cx="5472112" cy="0"/>
            <a:chOff x="1565" y="4020"/>
            <a:chExt cx="3447" cy="0"/>
          </a:xfrm>
        </p:grpSpPr>
        <p:sp>
          <p:nvSpPr>
            <p:cNvPr id="13335" name="Line 6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6" name="Line 7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7" name="Line 8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8" name="Line 9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9" name="Line 10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0" name="Line 11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84438" y="0"/>
            <a:ext cx="5472112" cy="0"/>
            <a:chOff x="1565" y="4020"/>
            <a:chExt cx="3447" cy="0"/>
          </a:xfrm>
        </p:grpSpPr>
        <p:sp>
          <p:nvSpPr>
            <p:cNvPr id="13329" name="Line 13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0" name="Line 14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1" name="Line 15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2" name="Line 16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3" name="Line 17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627313" y="41176"/>
            <a:ext cx="633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SESMAD projects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0" name="Rectangle 30"/>
          <p:cNvSpPr>
            <a:spLocks noChangeArrowheads="1"/>
          </p:cNvSpPr>
          <p:nvPr/>
        </p:nvSpPr>
        <p:spPr bwMode="auto">
          <a:xfrm>
            <a:off x="2468311" y="1052736"/>
            <a:ext cx="6629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2484438" y="1354117"/>
            <a:ext cx="6480176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CPR scaling </a:t>
            </a:r>
            <a:r>
              <a:rPr lang="en-US" dirty="0" smtClean="0"/>
              <a:t>up 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300" dirty="0"/>
              <a:t>Cox, M</a:t>
            </a:r>
            <a:r>
              <a:rPr lang="en-US" sz="1300" dirty="0" smtClean="0"/>
              <a:t>., </a:t>
            </a:r>
            <a:r>
              <a:rPr lang="en-US" sz="1300" dirty="0"/>
              <a:t>(2014), </a:t>
            </a:r>
            <a:r>
              <a:rPr lang="en-US" sz="1300" i="1" dirty="0"/>
              <a:t>Understanding large social-ecological systems: introducing the SESMAD project</a:t>
            </a:r>
            <a:r>
              <a:rPr lang="en-US" sz="1300" dirty="0"/>
              <a:t>, </a:t>
            </a:r>
            <a:r>
              <a:rPr lang="en-US" sz="1300" dirty="0" smtClean="0"/>
              <a:t>(see </a:t>
            </a:r>
            <a:r>
              <a:rPr lang="en-US" sz="1300" i="1" dirty="0" smtClean="0"/>
              <a:t>Special Issue, International Journal of the Commons,</a:t>
            </a:r>
            <a:r>
              <a:rPr lang="en-US" sz="1300" dirty="0" smtClean="0"/>
              <a:t> Vol</a:t>
            </a:r>
            <a:r>
              <a:rPr lang="en-US" sz="1300" dirty="0"/>
              <a:t>. 8).</a:t>
            </a:r>
            <a:r>
              <a:rPr lang="en-US" sz="1300" dirty="0" smtClean="0"/>
              <a:t> </a:t>
            </a:r>
            <a:endParaRPr lang="en-US" sz="13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Marine protected </a:t>
            </a:r>
            <a:r>
              <a:rPr lang="en-US" sz="2000" dirty="0" smtClean="0"/>
              <a:t>areas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300" dirty="0"/>
              <a:t>Ban, N. C., T. E. Davies, S. E. Aguilera, C. Brooks, M. Cox, G. Epstein, et al. (2017), Social and ecological effectiveness of large marine protected areas, </a:t>
            </a:r>
            <a:r>
              <a:rPr lang="en-US" sz="1300" i="1" dirty="0"/>
              <a:t>Global Environmental Change, 43</a:t>
            </a:r>
            <a:r>
              <a:rPr lang="en-US" sz="1300" dirty="0"/>
              <a:t>, 82-91.</a:t>
            </a:r>
            <a:endParaRPr lang="en-US" sz="13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Small scale fisheries in </a:t>
            </a:r>
            <a:r>
              <a:rPr lang="en-US" sz="2000" dirty="0" smtClean="0"/>
              <a:t>Fiji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300" dirty="0"/>
              <a:t>Jupiter, S. D., G. Epstein, N. C. Ban, S. </a:t>
            </a:r>
            <a:r>
              <a:rPr lang="en-US" sz="1300" dirty="0" err="1"/>
              <a:t>Mangubhai</a:t>
            </a:r>
            <a:r>
              <a:rPr lang="en-US" sz="1300" dirty="0"/>
              <a:t>, M. Fox, and M. Cox (2017), A Social–Ecological Systems Approach to Assessing Conservation and Fisheries Outcomes in Fijian Locally Managed Marine Areas, </a:t>
            </a:r>
            <a:r>
              <a:rPr lang="en-US" sz="1300" i="1" dirty="0"/>
              <a:t>Society &amp; Natural Resources</a:t>
            </a:r>
            <a:r>
              <a:rPr lang="en-US" sz="1300" dirty="0"/>
              <a:t>, 1-16.</a:t>
            </a:r>
            <a:endParaRPr lang="en-US" sz="13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Theories in social-environmental </a:t>
            </a:r>
            <a:r>
              <a:rPr lang="en-US" sz="2000" dirty="0" smtClean="0"/>
              <a:t>science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CH" sz="1300" dirty="0"/>
              <a:t>Cox, M., S. Villamayor-Tomas, G. Epstein, L. Evans, N. C. Ban, F. </a:t>
            </a:r>
            <a:r>
              <a:rPr lang="de-CH" sz="1300" dirty="0" err="1"/>
              <a:t>Fleischman</a:t>
            </a:r>
            <a:r>
              <a:rPr lang="de-CH" sz="1300" dirty="0"/>
              <a:t>, et al. (2016), </a:t>
            </a:r>
            <a:r>
              <a:rPr lang="de-CH" sz="1300" dirty="0" err="1"/>
              <a:t>Synthesizing</a:t>
            </a:r>
            <a:r>
              <a:rPr lang="de-CH" sz="1300" dirty="0"/>
              <a:t> </a:t>
            </a:r>
            <a:r>
              <a:rPr lang="de-CH" sz="1300" dirty="0" err="1"/>
              <a:t>theories</a:t>
            </a:r>
            <a:r>
              <a:rPr lang="de-CH" sz="1300" dirty="0"/>
              <a:t> </a:t>
            </a:r>
            <a:r>
              <a:rPr lang="de-CH" sz="1300" dirty="0" err="1" smtClean="0"/>
              <a:t>of</a:t>
            </a:r>
            <a:r>
              <a:rPr lang="de-CH" sz="1300" dirty="0" smtClean="0"/>
              <a:t> </a:t>
            </a:r>
            <a:r>
              <a:rPr lang="de-CH" sz="1300" dirty="0" err="1" smtClean="0"/>
              <a:t>natural</a:t>
            </a:r>
            <a:r>
              <a:rPr lang="de-CH" sz="1300" dirty="0" smtClean="0"/>
              <a:t> </a:t>
            </a:r>
            <a:r>
              <a:rPr lang="de-CH" sz="1300" dirty="0" err="1"/>
              <a:t>resource</a:t>
            </a:r>
            <a:r>
              <a:rPr lang="de-CH" sz="1300" dirty="0"/>
              <a:t> </a:t>
            </a:r>
            <a:r>
              <a:rPr lang="de-CH" sz="1300" dirty="0" err="1"/>
              <a:t>management</a:t>
            </a:r>
            <a:r>
              <a:rPr lang="de-CH" sz="1300" dirty="0"/>
              <a:t> </a:t>
            </a:r>
            <a:r>
              <a:rPr lang="de-CH" sz="1300" dirty="0" smtClean="0"/>
              <a:t>&amp; </a:t>
            </a:r>
            <a:r>
              <a:rPr lang="de-CH" sz="1300" dirty="0" err="1" smtClean="0"/>
              <a:t>governance</a:t>
            </a:r>
            <a:r>
              <a:rPr lang="de-CH" sz="1300" dirty="0"/>
              <a:t>, </a:t>
            </a:r>
            <a:r>
              <a:rPr lang="de-CH" sz="1300" i="1" dirty="0"/>
              <a:t>Global Environmental Change, 39</a:t>
            </a:r>
            <a:r>
              <a:rPr lang="de-CH" sz="1300" dirty="0"/>
              <a:t>, 45-56.</a:t>
            </a:r>
            <a:endParaRPr lang="en-US" sz="13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5" r="14594"/>
          <a:stretch/>
        </p:blipFill>
        <p:spPr bwMode="auto">
          <a:xfrm>
            <a:off x="-1" y="0"/>
            <a:ext cx="24844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483768" y="0"/>
            <a:ext cx="6660232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2484438" cy="68580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4438" y="6858000"/>
            <a:ext cx="5472112" cy="0"/>
            <a:chOff x="1565" y="4020"/>
            <a:chExt cx="3447" cy="0"/>
          </a:xfrm>
        </p:grpSpPr>
        <p:sp>
          <p:nvSpPr>
            <p:cNvPr id="13335" name="Line 6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6" name="Line 7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7" name="Line 8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8" name="Line 9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9" name="Line 10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0" name="Line 11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84438" y="0"/>
            <a:ext cx="5472112" cy="0"/>
            <a:chOff x="1565" y="4020"/>
            <a:chExt cx="3447" cy="0"/>
          </a:xfrm>
        </p:grpSpPr>
        <p:sp>
          <p:nvSpPr>
            <p:cNvPr id="13329" name="Line 13"/>
            <p:cNvSpPr>
              <a:spLocks noChangeShapeType="1"/>
            </p:cNvSpPr>
            <p:nvPr/>
          </p:nvSpPr>
          <p:spPr bwMode="auto">
            <a:xfrm>
              <a:off x="1565" y="4020"/>
              <a:ext cx="19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0" name="Line 14"/>
            <p:cNvSpPr>
              <a:spLocks noChangeShapeType="1"/>
            </p:cNvSpPr>
            <p:nvPr/>
          </p:nvSpPr>
          <p:spPr bwMode="auto">
            <a:xfrm>
              <a:off x="3560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1" name="Line 15"/>
            <p:cNvSpPr>
              <a:spLocks noChangeShapeType="1"/>
            </p:cNvSpPr>
            <p:nvPr/>
          </p:nvSpPr>
          <p:spPr bwMode="auto">
            <a:xfrm>
              <a:off x="3923" y="4020"/>
              <a:ext cx="363" cy="0"/>
            </a:xfrm>
            <a:prstGeom prst="line">
              <a:avLst/>
            </a:prstGeom>
            <a:noFill/>
            <a:ln w="38100">
              <a:solidFill>
                <a:srgbClr val="333399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2" name="Line 16"/>
            <p:cNvSpPr>
              <a:spLocks noChangeShapeType="1"/>
            </p:cNvSpPr>
            <p:nvPr/>
          </p:nvSpPr>
          <p:spPr bwMode="auto">
            <a:xfrm>
              <a:off x="4286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3" name="Line 17"/>
            <p:cNvSpPr>
              <a:spLocks noChangeShapeType="1"/>
            </p:cNvSpPr>
            <p:nvPr/>
          </p:nvSpPr>
          <p:spPr bwMode="auto">
            <a:xfrm>
              <a:off x="4558" y="4020"/>
              <a:ext cx="272" cy="0"/>
            </a:xfrm>
            <a:prstGeom prst="line">
              <a:avLst/>
            </a:prstGeom>
            <a:noFill/>
            <a:ln w="38100">
              <a:solidFill>
                <a:srgbClr val="333399">
                  <a:alpha val="2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>
              <a:off x="4830" y="4020"/>
              <a:ext cx="182" cy="0"/>
            </a:xfrm>
            <a:prstGeom prst="line">
              <a:avLst/>
            </a:prstGeom>
            <a:noFill/>
            <a:ln w="38100">
              <a:solidFill>
                <a:srgbClr val="333399">
                  <a:alpha val="1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627313" y="41176"/>
            <a:ext cx="6337300" cy="7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Interested?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0" name="Rectangle 30"/>
          <p:cNvSpPr>
            <a:spLocks noChangeArrowheads="1"/>
          </p:cNvSpPr>
          <p:nvPr/>
        </p:nvSpPr>
        <p:spPr bwMode="auto">
          <a:xfrm>
            <a:off x="2468311" y="1052736"/>
            <a:ext cx="6629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Contact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Michael Cox: Michael.e.cox@dartmouth.edu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Bildschirmpräsentation (4:3)</PresentationFormat>
  <Paragraphs>67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Default Design</vt:lpstr>
      <vt:lpstr>PowerPoint-Präsentation</vt:lpstr>
      <vt:lpstr>Members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Project Seahorse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n.ban</dc:creator>
  <cp:lastModifiedBy>Sergio Villamayor-Tomas</cp:lastModifiedBy>
  <cp:revision>416</cp:revision>
  <dcterms:created xsi:type="dcterms:W3CDTF">2005-12-01T23:24:05Z</dcterms:created>
  <dcterms:modified xsi:type="dcterms:W3CDTF">2017-07-14T08:07:00Z</dcterms:modified>
</cp:coreProperties>
</file>