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1"/>
  </p:notesMasterIdLst>
  <p:handoutMasterIdLst>
    <p:handoutMasterId r:id="rId22"/>
  </p:handoutMasterIdLst>
  <p:sldIdLst>
    <p:sldId id="336" r:id="rId2"/>
    <p:sldId id="451" r:id="rId3"/>
    <p:sldId id="421" r:id="rId4"/>
    <p:sldId id="430" r:id="rId5"/>
    <p:sldId id="341" r:id="rId6"/>
    <p:sldId id="444" r:id="rId7"/>
    <p:sldId id="450" r:id="rId8"/>
    <p:sldId id="453" r:id="rId9"/>
    <p:sldId id="347" r:id="rId10"/>
    <p:sldId id="439" r:id="rId11"/>
    <p:sldId id="348" r:id="rId12"/>
    <p:sldId id="454" r:id="rId13"/>
    <p:sldId id="456" r:id="rId14"/>
    <p:sldId id="446" r:id="rId15"/>
    <p:sldId id="447" r:id="rId16"/>
    <p:sldId id="441" r:id="rId17"/>
    <p:sldId id="455" r:id="rId18"/>
    <p:sldId id="449" r:id="rId19"/>
    <p:sldId id="397" r:id="rId20"/>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FFFFFF"/>
    <a:srgbClr val="000000"/>
    <a:srgbClr val="E7E7E5"/>
    <a:srgbClr val="CFCDC9"/>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85714" autoAdjust="0"/>
  </p:normalViewPr>
  <p:slideViewPr>
    <p:cSldViewPr snapToGrid="0" snapToObjects="1">
      <p:cViewPr varScale="1">
        <p:scale>
          <a:sx n="114" d="100"/>
          <a:sy n="114" d="100"/>
        </p:scale>
        <p:origin x="-432" y="-104"/>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7/10/17</a:t>
            </a:fld>
            <a:endParaRPr lang="en-US" dirty="0"/>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Kenya, Uganda, Liberia, South Sudan, Malawi and Zambia have or will follow suit</a:t>
            </a:r>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99055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Laying the ground work: (1) Shared community vision;</a:t>
            </a:r>
            <a:r>
              <a:rPr lang="en-US" baseline="0" dirty="0" smtClean="0"/>
              <a:t> (2) estimation of value of use; (3) legal education about land rights</a:t>
            </a:r>
          </a:p>
          <a:p>
            <a:pPr marL="171450" indent="-171450">
              <a:buFontTx/>
              <a:buChar char="-"/>
            </a:pPr>
            <a:r>
              <a:rPr lang="en-US" baseline="0" dirty="0" smtClean="0"/>
              <a:t>Strengthening governance: (1) establishment of community land administration and natural resources management bylaws; (2) development of land use plans; (3) creation of local governance body with participation of community</a:t>
            </a:r>
          </a:p>
          <a:p>
            <a:pPr marL="171450" indent="-171450">
              <a:buFontTx/>
              <a:buChar char="-"/>
            </a:pPr>
            <a:r>
              <a:rPr lang="en-US" dirty="0" smtClean="0"/>
              <a:t>Harmonizing</a:t>
            </a:r>
            <a:r>
              <a:rPr lang="en-US" baseline="0" dirty="0" smtClean="0"/>
              <a:t> boundaries etc.: (1) community “sketch mapping” of land and resources; (2) boundary harmonization and conflict resolution with neighboring clans; (3) boundary demarcation, including GPS mapping of community lands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dirty="0"/>
          </a:p>
        </p:txBody>
      </p:sp>
    </p:spTree>
    <p:extLst>
      <p:ext uri="{BB962C8B-B14F-4D97-AF65-F5344CB8AC3E}">
        <p14:creationId xmlns:p14="http://schemas.microsoft.com/office/powerpoint/2010/main" val="152443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more and better evidence rather than working from widely-held assumptions or beliefs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dirty="0"/>
          </a:p>
        </p:txBody>
      </p:sp>
    </p:spTree>
    <p:extLst>
      <p:ext uri="{BB962C8B-B14F-4D97-AF65-F5344CB8AC3E}">
        <p14:creationId xmlns:p14="http://schemas.microsoft.com/office/powerpoint/2010/main" val="305151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Leaders involved in land decisions, including the Town Chief and traditional leaders (elders, landlord, Quarter Chief, Paramount Chief). Technically the Town Chief is a 'hybrid' figure because they have ties to both traditional structures and the central Liberian government.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10</a:t>
            </a:fld>
            <a:endParaRPr lang="en-US" dirty="0"/>
          </a:p>
        </p:txBody>
      </p:sp>
    </p:spTree>
    <p:extLst>
      <p:ext uri="{BB962C8B-B14F-4D97-AF65-F5344CB8AC3E}">
        <p14:creationId xmlns:p14="http://schemas.microsoft.com/office/powerpoint/2010/main" val="352149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findings focus on the effects of the first intervention</a:t>
            </a:r>
            <a:r>
              <a:rPr lang="en-US" baseline="0" dirty="0" smtClean="0"/>
              <a:t> and the more limited progress made on the other treatment components</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13</a:t>
            </a:fld>
            <a:endParaRPr lang="en-US" dirty="0"/>
          </a:p>
        </p:txBody>
      </p:sp>
    </p:spTree>
    <p:extLst>
      <p:ext uri="{BB962C8B-B14F-4D97-AF65-F5344CB8AC3E}">
        <p14:creationId xmlns:p14="http://schemas.microsoft.com/office/powerpoint/2010/main" val="29072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finding: </a:t>
            </a:r>
            <a:r>
              <a:rPr lang="en-US" dirty="0" smtClean="0"/>
              <a:t>Perhaps due to the program reviving discussion of dormant land disputes </a:t>
            </a:r>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dirty="0"/>
          </a:p>
        </p:txBody>
      </p:sp>
    </p:spTree>
    <p:extLst>
      <p:ext uri="{BB962C8B-B14F-4D97-AF65-F5344CB8AC3E}">
        <p14:creationId xmlns:p14="http://schemas.microsoft.com/office/powerpoint/2010/main" val="224815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questions about leaders are asking about any local leaders involved in land decisions, including the Town Chief and traditional leaders (elders, landlord, Quarter Chief, Paramount Chief). Technically the Town Chief is a 'hybrid' figure because they have ties to both traditional structures and the central Liberian government. These questions would also include theoretically include the elected Land Management Committee at </a:t>
            </a:r>
            <a:r>
              <a:rPr lang="en-US" sz="1200" kern="1200" dirty="0" err="1" smtClean="0">
                <a:solidFill>
                  <a:schemeClr val="tx1"/>
                </a:solidFill>
                <a:latin typeface="+mn-lt"/>
                <a:ea typeface="+mn-ea"/>
                <a:cs typeface="+mn-cs"/>
              </a:rPr>
              <a:t>endline</a:t>
            </a:r>
            <a:r>
              <a:rPr lang="en-US" sz="1200" kern="1200" dirty="0" smtClean="0">
                <a:solidFill>
                  <a:schemeClr val="tx1"/>
                </a:solidFill>
                <a:latin typeface="+mn-lt"/>
                <a:ea typeface="+mn-ea"/>
                <a:cs typeface="+mn-cs"/>
              </a:rPr>
              <a:t> (which is a product of the CLPP intervention), but per SDI none of the communities have yet reached that milestone in the governance stage of the program.</a:t>
            </a:r>
            <a:endParaRPr lang="en-US" dirty="0" smtClean="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dirty="0"/>
          </a:p>
        </p:txBody>
      </p:sp>
    </p:spTree>
    <p:extLst>
      <p:ext uri="{BB962C8B-B14F-4D97-AF65-F5344CB8AC3E}">
        <p14:creationId xmlns:p14="http://schemas.microsoft.com/office/powerpoint/2010/main" val="166573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r>
              <a:rPr lang="en-US" dirty="0"/>
              <a:t>[DATE]</a:t>
            </a:r>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1601787"/>
            <a:ext cx="3886200" cy="1209781"/>
          </a:xfrm>
          <a:solidFill>
            <a:srgbClr val="000000">
              <a:alpha val="50196"/>
            </a:srgbClr>
          </a:solidFill>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solidFill>
            <a:srgbClr val="000000">
              <a:alpha val="50196"/>
            </a:srgbClr>
          </a:solidFill>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chemeClr val="bg1"/>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ue/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ue/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ue/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ue/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FFFFFF"/>
                </a:solidFill>
                <a:latin typeface="Gill Sans MT"/>
                <a:cs typeface="Gill Sans MT"/>
              </a:defRPr>
            </a:lvl1pPr>
          </a:lstStyle>
          <a:p>
            <a:r>
              <a:rPr lang="en-US" dirty="0"/>
              <a:t>[DATE]</a:t>
            </a:r>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ue/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ue/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chemeClr val="bg1"/>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White/Blue 1 Content">
    <p:bg>
      <p:bgRef idx="1001">
        <a:schemeClr val="bg2"/>
      </p:bgRef>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chemeClr val="tx1"/>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chemeClr val="tx1"/>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chemeClr val="tx1"/>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FFFFFF"/>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solidFill>
                  <a:schemeClr val="tx1"/>
                </a:solidFill>
              </a:defRPr>
            </a:lvl1pPr>
            <a:lvl2pPr>
              <a:defRPr>
                <a:solidFill>
                  <a:schemeClr val="tx1"/>
                </a:solidFill>
              </a:defRPr>
            </a:lvl2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4584372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ue/Gray 1 Content">
    <p:bg>
      <p:bgPr>
        <a:blipFill dpi="0" rotWithShape="1">
          <a:blip r:embed="rId2">
            <a:lum/>
          </a:blip>
          <a:srcRect/>
          <a:stretch>
            <a:fillRect l="-2000" t="-1000" r="-2000" b="1000"/>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chemeClr val="bg1"/>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57074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FFFFFF"/>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Full 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3391398"/>
            <a:ext cx="5486400" cy="830997"/>
          </a:xfrm>
          <a:solidFill>
            <a:srgbClr val="000000">
              <a:alpha val="49804"/>
            </a:srgbClr>
          </a:solidFill>
        </p:spPr>
        <p:txBody>
          <a:bodyPr wrap="square" anchor="t" anchorCtr="0">
            <a:spAutoFit/>
          </a:bodyPr>
          <a:lstStyle>
            <a:lvl1pPr>
              <a:defRPr sz="2400" cap="all" baseline="0">
                <a:solidFill>
                  <a:schemeClr val="tx1"/>
                </a:solidFill>
              </a:defRPr>
            </a:lvl1pPr>
          </a:lstStyle>
          <a:p>
            <a:r>
              <a:rPr lang="en-US" dirty="0"/>
              <a:t>IMAGE DIVIDER TITLE </a:t>
            </a:r>
            <a:r>
              <a:rPr lang="en-US" dirty="0">
                <a:solidFill>
                  <a:schemeClr val="tx1"/>
                </a:solidFill>
              </a:rPr>
              <a:t>GOES HERE &amp; CAN RUN SEVERAL LINES</a:t>
            </a:r>
            <a:endParaRPr lang="en-US" dirty="0"/>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r>
              <a:rPr lang="en-US" dirty="0"/>
              <a:t>[DATE]</a:t>
            </a:r>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dirty="0"/>
          </a:p>
        </p:txBody>
      </p:sp>
      <p:cxnSp>
        <p:nvCxnSpPr>
          <p:cNvPr id="13" name="Straight Connector 12"/>
          <p:cNvCxnSpPr/>
          <p:nvPr userDrawn="1"/>
        </p:nvCxnSpPr>
        <p:spPr>
          <a:xfrm>
            <a:off x="783771" y="3757159"/>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3"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8146555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FFFFFF"/>
                </a:solidFill>
              </a:defRPr>
            </a:lvl1pPr>
          </a:lstStyle>
          <a:p>
            <a:r>
              <a:rPr lang="en-US" dirty="0"/>
              <a:t>[DATE]</a:t>
            </a:r>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r>
              <a:rPr lang="en-US" dirty="0"/>
              <a:t>[DATE]</a:t>
            </a:r>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chemeClr val="bg1"/>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chemeClr val="bg1"/>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chemeClr val="bg1"/>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chemeClr val="bg1"/>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 Full Blue">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FFFFFF"/>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7/10/17</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7/10/17</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solidFill>
            <a:srgbClr val="000000">
              <a:alpha val="50196"/>
            </a:srgbClr>
          </a:solidFill>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E3/Land Office</a:t>
            </a:r>
            <a:br>
              <a:rPr lang="en-US" dirty="0"/>
            </a:br>
            <a:r>
              <a:rPr lang="en-US" dirty="0"/>
              <a:t>www.usaidlandtenure.net</a:t>
            </a:r>
            <a:br>
              <a:rPr lang="en-US" dirty="0"/>
            </a:br>
            <a:r>
              <a:rPr lang="en-US" dirty="0"/>
              <a:t>landmatters@usaid.gov</a:t>
            </a:r>
            <a:br>
              <a:rPr lang="en-US" dirty="0"/>
            </a:br>
            <a:r>
              <a:rPr lang="en-US" dirty="0"/>
              <a:t>#</a:t>
            </a:r>
            <a:r>
              <a:rPr lang="en-US" dirty="0" err="1"/>
              <a:t>landmatters</a:t>
            </a:r>
            <a:r>
              <a:rPr lang="en-US" dirty="0"/>
              <a:t> #</a:t>
            </a:r>
            <a:r>
              <a:rPr lang="en-US" dirty="0" err="1"/>
              <a:t>landrights</a:t>
            </a:r>
            <a:endParaRPr lang="en-US" dirty="0"/>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FFFFFF"/>
                </a:solidFill>
              </a:defRPr>
            </a:lvl1pPr>
          </a:lstStyle>
          <a:p>
            <a:r>
              <a:rPr lang="en-US" dirty="0"/>
              <a:t>[DATE]</a:t>
            </a:r>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ue/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ue/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380"/>
            <a:ext cx="2133600" cy="184666"/>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rgbClr val="6C6463"/>
                </a:solidFill>
              </a:defRPr>
            </a:lvl1pPr>
          </a:lstStyle>
          <a:p>
            <a:r>
              <a:rPr lang="en-US" dirty="0"/>
              <a:t>[DATE]</a:t>
            </a:r>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ue/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FFFFFF"/>
                </a:solidFill>
                <a:latin typeface="Gill Sans MT"/>
                <a:cs typeface="Gill Sans MT"/>
              </a:defRPr>
            </a:lvl1pPr>
          </a:lstStyle>
          <a:p>
            <a:r>
              <a:rPr lang="en-US" dirty="0"/>
              <a:t>[DATE]</a:t>
            </a:r>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380"/>
            <a:ext cx="2133600" cy="184666"/>
          </a:xfrm>
          <a:prstGeom prst="rect">
            <a:avLst/>
          </a:prstGeom>
        </p:spPr>
        <p:txBody>
          <a:bodyPr vert="horz" lIns="91440" tIns="45720" rIns="91440" bIns="45720" rtlCol="0" anchor="ctr">
            <a:spAutoFit/>
          </a:bodyPr>
          <a:lstStyle>
            <a:lvl1pPr marL="0" marR="0" indent="0" algn="l" defTabSz="457200" rtl="0" eaLnBrk="1" fontAlgn="auto" latinLnBrk="0" hangingPunct="1">
              <a:lnSpc>
                <a:spcPct val="100000"/>
              </a:lnSpc>
              <a:spcBef>
                <a:spcPts val="0"/>
              </a:spcBef>
              <a:spcAft>
                <a:spcPts val="0"/>
              </a:spcAft>
              <a:buClrTx/>
              <a:buSzTx/>
              <a:buFontTx/>
              <a:buNone/>
              <a:tabLst/>
              <a:defRPr sz="600" b="0" i="0">
                <a:solidFill>
                  <a:srgbClr val="6C6463"/>
                </a:solidFill>
                <a:latin typeface="Gill Sans MT"/>
                <a:cs typeface="Gill Sans MT"/>
              </a:defRPr>
            </a:lvl1pPr>
          </a:lstStyle>
          <a:p>
            <a:r>
              <a:rPr lang="en-US" dirty="0"/>
              <a:t>[DATE]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7/10/17</a:t>
            </a:fld>
            <a:endParaRPr lang="en-US" dirty="0"/>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59"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60" r:id="rId17"/>
    <p:sldLayoutId id="2147483761" r:id="rId18"/>
    <p:sldLayoutId id="2147483674" r:id="rId19"/>
    <p:sldLayoutId id="2147483654" r:id="rId20"/>
    <p:sldLayoutId id="2147483708" r:id="rId21"/>
    <p:sldLayoutId id="2147483709" r:id="rId22"/>
    <p:sldLayoutId id="2147483758" r:id="rId23"/>
    <p:sldLayoutId id="2147483710" r:id="rId24"/>
    <p:sldLayoutId id="2147483711" r:id="rId25"/>
    <p:sldLayoutId id="2147483712" r:id="rId26"/>
    <p:sldLayoutId id="2147483714" r:id="rId27"/>
    <p:sldLayoutId id="2147483738" r:id="rId28"/>
    <p:sldLayoutId id="2147483739" r:id="rId29"/>
    <p:sldLayoutId id="2147483740" r:id="rId30"/>
    <p:sldLayoutId id="2147483741" r:id="rId31"/>
    <p:sldLayoutId id="2147483742" r:id="rId32"/>
    <p:sldLayoutId id="2147483743" r:id="rId33"/>
    <p:sldLayoutId id="2147483696" r:id="rId34"/>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152400" y="4845380"/>
            <a:ext cx="2133600" cy="184666"/>
          </a:xfrm>
        </p:spPr>
        <p:txBody>
          <a:bodyPr/>
          <a:lstStyle/>
          <a:p>
            <a:r>
              <a:rPr lang="en-US" dirty="0"/>
              <a:t>7/7/2016</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dirty="0"/>
          </a:p>
        </p:txBody>
      </p:sp>
      <p:sp>
        <p:nvSpPr>
          <p:cNvPr id="5" name="Title 4"/>
          <p:cNvSpPr>
            <a:spLocks noGrp="1"/>
          </p:cNvSpPr>
          <p:nvPr>
            <p:ph type="ctrTitle"/>
          </p:nvPr>
        </p:nvSpPr>
        <p:spPr>
          <a:xfrm>
            <a:off x="685800" y="1253765"/>
            <a:ext cx="3886200" cy="1557803"/>
          </a:xfrm>
        </p:spPr>
        <p:txBody>
          <a:bodyPr>
            <a:normAutofit/>
          </a:bodyPr>
          <a:lstStyle/>
          <a:p>
            <a:r>
              <a:rPr lang="en-US" dirty="0"/>
              <a:t>USAID’S EVALUATION OF NAMATI’S COMMUNITY LAND PROTECTION PROGRAM (2014-2017)</a:t>
            </a:r>
          </a:p>
        </p:txBody>
      </p:sp>
      <p:sp>
        <p:nvSpPr>
          <p:cNvPr id="6" name="Subtitle 5"/>
          <p:cNvSpPr>
            <a:spLocks noGrp="1"/>
          </p:cNvSpPr>
          <p:nvPr>
            <p:ph type="subTitle" idx="1"/>
          </p:nvPr>
        </p:nvSpPr>
        <p:spPr>
          <a:xfrm>
            <a:off x="685800" y="3135206"/>
            <a:ext cx="3429000" cy="1709433"/>
          </a:xfrm>
        </p:spPr>
        <p:txBody>
          <a:bodyPr>
            <a:normAutofit lnSpcReduction="10000"/>
          </a:bodyPr>
          <a:lstStyle/>
          <a:p>
            <a:pPr>
              <a:lnSpc>
                <a:spcPct val="120000"/>
              </a:lnSpc>
            </a:pPr>
            <a:r>
              <a:rPr lang="en-US" dirty="0"/>
              <a:t>Caleb Stevens and Sarah Lowery</a:t>
            </a:r>
            <a:br>
              <a:rPr lang="en-US" dirty="0"/>
            </a:br>
            <a:r>
              <a:rPr lang="en-US" dirty="0" smtClean="0"/>
              <a:t>USAID</a:t>
            </a:r>
            <a:r>
              <a:rPr lang="en-US" dirty="0"/>
              <a:t> </a:t>
            </a:r>
            <a:r>
              <a:rPr lang="en-US" dirty="0" smtClean="0"/>
              <a:t>Office of Land and Urban</a:t>
            </a:r>
            <a:endParaRPr lang="en-US" dirty="0"/>
          </a:p>
          <a:p>
            <a:pPr>
              <a:lnSpc>
                <a:spcPct val="120000"/>
              </a:lnSpc>
              <a:spcAft>
                <a:spcPts val="0"/>
              </a:spcAft>
            </a:pPr>
            <a:r>
              <a:rPr lang="en-US" dirty="0" smtClean="0"/>
              <a:t>Kate </a:t>
            </a:r>
            <a:r>
              <a:rPr lang="en-US" dirty="0"/>
              <a:t>Marple-Cantrell</a:t>
            </a:r>
          </a:p>
          <a:p>
            <a:pPr>
              <a:lnSpc>
                <a:spcPct val="120000"/>
              </a:lnSpc>
            </a:pPr>
            <a:r>
              <a:rPr lang="en-US" dirty="0"/>
              <a:t>The Cloudburst </a:t>
            </a:r>
            <a:r>
              <a:rPr lang="en-US" dirty="0" smtClean="0"/>
              <a:t>Group</a:t>
            </a:r>
          </a:p>
          <a:p>
            <a:pPr>
              <a:lnSpc>
                <a:spcPct val="120000"/>
              </a:lnSpc>
            </a:pPr>
            <a:r>
              <a:rPr lang="en-US" dirty="0" smtClean="0"/>
              <a:t>IASC Conference July 2017</a:t>
            </a:r>
            <a:endParaRPr lang="en-US" dirty="0"/>
          </a:p>
        </p:txBody>
      </p:sp>
      <p:sp>
        <p:nvSpPr>
          <p:cNvPr id="25" name="Text Placeholder 24"/>
          <p:cNvSpPr>
            <a:spLocks noGrp="1"/>
          </p:cNvSpPr>
          <p:nvPr>
            <p:ph type="body" sz="quarter" idx="12"/>
          </p:nvPr>
        </p:nvSpPr>
        <p:spPr/>
        <p:txBody>
          <a:bodyPr/>
          <a:lstStyle/>
          <a:p>
            <a:r>
              <a:rPr lang="en-US" dirty="0"/>
              <a:t>USAID</a:t>
            </a:r>
          </a:p>
        </p:txBody>
      </p:sp>
    </p:spTree>
    <p:extLst>
      <p:ext uri="{BB962C8B-B14F-4D97-AF65-F5344CB8AC3E}">
        <p14:creationId xmlns:p14="http://schemas.microsoft.com/office/powerpoint/2010/main" val="325735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a:stretch>
            <a:fillRect/>
          </a:stretch>
        </p:blipFill>
        <p:spPr>
          <a:xfrm>
            <a:off x="3922313" y="153988"/>
            <a:ext cx="5069286" cy="4962957"/>
          </a:xfrm>
        </p:spPr>
      </p:pic>
      <p:sp>
        <p:nvSpPr>
          <p:cNvPr id="5" name="Slide Number Placeholder 4"/>
          <p:cNvSpPr>
            <a:spLocks noGrp="1"/>
          </p:cNvSpPr>
          <p:nvPr>
            <p:ph type="sldNum" sz="quarter" idx="4"/>
          </p:nvPr>
        </p:nvSpPr>
        <p:spPr/>
        <p:txBody>
          <a:bodyPr/>
          <a:lstStyle/>
          <a:p>
            <a:fld id="{42782948-4DBE-204D-AB9E-B65E067054AE}" type="slidenum">
              <a:rPr lang="en-US" smtClean="0"/>
              <a:pPr/>
              <a:t>10</a:t>
            </a:fld>
            <a:endParaRPr lang="en-US" dirty="0"/>
          </a:p>
        </p:txBody>
      </p:sp>
      <p:sp>
        <p:nvSpPr>
          <p:cNvPr id="2" name="Content Placeholder 1"/>
          <p:cNvSpPr>
            <a:spLocks noGrp="1"/>
          </p:cNvSpPr>
          <p:nvPr>
            <p:ph idx="1"/>
          </p:nvPr>
        </p:nvSpPr>
        <p:spPr>
          <a:xfrm>
            <a:off x="685800" y="1421743"/>
            <a:ext cx="3236513" cy="3257507"/>
          </a:xfrm>
        </p:spPr>
        <p:txBody>
          <a:bodyPr>
            <a:noAutofit/>
          </a:bodyPr>
          <a:lstStyle/>
          <a:p>
            <a:pPr>
              <a:spcAft>
                <a:spcPts val="0"/>
              </a:spcAft>
            </a:pPr>
            <a:r>
              <a:rPr lang="en-US" dirty="0">
                <a:solidFill>
                  <a:schemeClr val="accent3"/>
                </a:solidFill>
              </a:rPr>
              <a:t>Data collected from same communities and households as baseline</a:t>
            </a:r>
          </a:p>
          <a:p>
            <a:pPr lvl="1">
              <a:spcAft>
                <a:spcPts val="0"/>
              </a:spcAft>
            </a:pPr>
            <a:r>
              <a:rPr lang="en-US" dirty="0">
                <a:solidFill>
                  <a:schemeClr val="accent3"/>
                </a:solidFill>
              </a:rPr>
              <a:t>57 communities</a:t>
            </a:r>
          </a:p>
          <a:p>
            <a:pPr lvl="1">
              <a:spcAft>
                <a:spcPts val="0"/>
              </a:spcAft>
            </a:pPr>
            <a:r>
              <a:rPr lang="en-US" dirty="0">
                <a:solidFill>
                  <a:schemeClr val="accent3"/>
                </a:solidFill>
              </a:rPr>
              <a:t>Household survey of 818 respondents</a:t>
            </a:r>
          </a:p>
          <a:p>
            <a:pPr lvl="1">
              <a:spcAft>
                <a:spcPts val="0"/>
              </a:spcAft>
            </a:pPr>
            <a:r>
              <a:rPr lang="en-US" dirty="0">
                <a:solidFill>
                  <a:schemeClr val="accent3"/>
                </a:solidFill>
              </a:rPr>
              <a:t>Leader survey of 162 respondents (3 per community)</a:t>
            </a:r>
          </a:p>
          <a:p>
            <a:pPr lvl="1"/>
            <a:r>
              <a:rPr lang="en-US" dirty="0">
                <a:solidFill>
                  <a:schemeClr val="accent3"/>
                </a:solidFill>
              </a:rPr>
              <a:t>162 Focus Group Discussions (3 per community)</a:t>
            </a:r>
          </a:p>
          <a:p>
            <a:pPr>
              <a:buFont typeface="Arial" charset="0"/>
              <a:buChar char="•"/>
            </a:pPr>
            <a:r>
              <a:rPr lang="en-US" dirty="0">
                <a:solidFill>
                  <a:schemeClr val="accent3"/>
                </a:solidFill>
              </a:rPr>
              <a:t>Geospatial data used to select control sites</a:t>
            </a:r>
          </a:p>
        </p:txBody>
      </p:sp>
      <p:sp>
        <p:nvSpPr>
          <p:cNvPr id="8" name="Text Placeholder 7"/>
          <p:cNvSpPr>
            <a:spLocks noGrp="1"/>
          </p:cNvSpPr>
          <p:nvPr>
            <p:ph type="body" sz="quarter" idx="12"/>
          </p:nvPr>
        </p:nvSpPr>
        <p:spPr/>
        <p:txBody>
          <a:bodyPr/>
          <a:lstStyle/>
          <a:p>
            <a:endParaRPr lang="en-US" dirty="0"/>
          </a:p>
        </p:txBody>
      </p:sp>
      <p:sp>
        <p:nvSpPr>
          <p:cNvPr id="6" name="Title 5"/>
          <p:cNvSpPr>
            <a:spLocks noGrp="1"/>
          </p:cNvSpPr>
          <p:nvPr>
            <p:ph type="title"/>
          </p:nvPr>
        </p:nvSpPr>
        <p:spPr>
          <a:xfrm>
            <a:off x="685799" y="489318"/>
            <a:ext cx="4249677" cy="830997"/>
          </a:xfrm>
        </p:spPr>
        <p:txBody>
          <a:bodyPr/>
          <a:lstStyle/>
          <a:p>
            <a:r>
              <a:rPr lang="en-US" dirty="0"/>
              <a:t>CLPP MIDLINE </a:t>
            </a:r>
            <a:r>
              <a:rPr lang="en-US" dirty="0" smtClean="0"/>
              <a:t/>
            </a:r>
            <a:br>
              <a:rPr lang="en-US" dirty="0" smtClean="0"/>
            </a:br>
            <a:r>
              <a:rPr lang="en-US" dirty="0" smtClean="0"/>
              <a:t>METHODS </a:t>
            </a:r>
            <a:endParaRPr lang="en-US" dirty="0"/>
          </a:p>
        </p:txBody>
      </p:sp>
    </p:spTree>
    <p:extLst>
      <p:ext uri="{BB962C8B-B14F-4D97-AF65-F5344CB8AC3E}">
        <p14:creationId xmlns:p14="http://schemas.microsoft.com/office/powerpoint/2010/main" val="119584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dirty="0"/>
          </a:p>
        </p:txBody>
      </p:sp>
      <p:sp>
        <p:nvSpPr>
          <p:cNvPr id="5" name="Title 4"/>
          <p:cNvSpPr>
            <a:spLocks noGrp="1"/>
          </p:cNvSpPr>
          <p:nvPr>
            <p:ph type="title"/>
          </p:nvPr>
        </p:nvSpPr>
        <p:spPr>
          <a:xfrm>
            <a:off x="686104" y="682922"/>
            <a:ext cx="7772400" cy="461665"/>
          </a:xfrm>
        </p:spPr>
        <p:txBody>
          <a:bodyPr/>
          <a:lstStyle/>
          <a:p>
            <a:r>
              <a:rPr lang="en-US" dirty="0">
                <a:solidFill>
                  <a:schemeClr val="accent2"/>
                </a:solidFill>
              </a:rPr>
              <a:t>DATA SOURCES</a:t>
            </a:r>
          </a:p>
        </p:txBody>
      </p:sp>
      <p:sp>
        <p:nvSpPr>
          <p:cNvPr id="6" name="Content Placeholder 5"/>
          <p:cNvSpPr>
            <a:spLocks noGrp="1"/>
          </p:cNvSpPr>
          <p:nvPr>
            <p:ph idx="1"/>
          </p:nvPr>
        </p:nvSpPr>
        <p:spPr/>
        <p:txBody>
          <a:bodyPr>
            <a:noAutofit/>
          </a:bodyPr>
          <a:lstStyle/>
          <a:p>
            <a:pPr lvl="0"/>
            <a:r>
              <a:rPr lang="en-US" sz="1400" b="1" dirty="0"/>
              <a:t>Household survey</a:t>
            </a:r>
            <a:r>
              <a:rPr lang="en-US" sz="1400" dirty="0"/>
              <a:t>— Approx. 45 min.; Based on a random sample of households selected from each community; same households at baseline and endline</a:t>
            </a:r>
          </a:p>
          <a:p>
            <a:pPr lvl="1"/>
            <a:r>
              <a:rPr lang="en-US" sz="1200" dirty="0"/>
              <a:t>Key instrument for examining treatment effects for women and vulnerable groups</a:t>
            </a:r>
          </a:p>
          <a:p>
            <a:pPr lvl="0"/>
            <a:r>
              <a:rPr lang="en-US" sz="1400" b="1" dirty="0"/>
              <a:t>Leader survey</a:t>
            </a:r>
            <a:r>
              <a:rPr lang="en-US" sz="1400" dirty="0"/>
              <a:t>—Approx. 45 min.; Close-ended survey interview with a select number of leaders in each </a:t>
            </a:r>
            <a:r>
              <a:rPr lang="en-US" sz="1400" dirty="0" smtClean="0"/>
              <a:t>community</a:t>
            </a:r>
            <a:endParaRPr lang="en-US" sz="1400" dirty="0"/>
          </a:p>
          <a:p>
            <a:pPr lvl="1"/>
            <a:r>
              <a:rPr lang="en-US" sz="1200" dirty="0"/>
              <a:t>Leaders are town chief, women, youth, and minority leaders, where applicable</a:t>
            </a:r>
          </a:p>
          <a:p>
            <a:pPr lvl="1"/>
            <a:r>
              <a:rPr lang="en-US" sz="1200" dirty="0"/>
              <a:t>Means to measure community level processes and outcomes (land conflict, community land tenure security)</a:t>
            </a:r>
          </a:p>
          <a:p>
            <a:r>
              <a:rPr lang="en-US" sz="1400" b="1" dirty="0"/>
              <a:t>Focus group discussions</a:t>
            </a:r>
            <a:r>
              <a:rPr lang="en-US" sz="1400" dirty="0"/>
              <a:t>—Approx. 60 min. </a:t>
            </a:r>
          </a:p>
          <a:p>
            <a:pPr lvl="1"/>
            <a:r>
              <a:rPr lang="en-US" sz="1200" dirty="0"/>
              <a:t>With women and youth, as well as other groups of interest including minorities and elders </a:t>
            </a:r>
          </a:p>
          <a:p>
            <a:r>
              <a:rPr lang="en-US" sz="1400" b="1" dirty="0"/>
              <a:t>Key Informant Interviews</a:t>
            </a:r>
            <a:r>
              <a:rPr lang="en-US" sz="1400" dirty="0"/>
              <a:t>—Approx. 15 min.; Immediately follows quantitative Leader Surveys</a:t>
            </a:r>
          </a:p>
          <a:p>
            <a:pPr lvl="1"/>
            <a:r>
              <a:rPr lang="en-US" sz="1200" dirty="0"/>
              <a:t>Elaborate on community level processes and outcomes as well as provide detailed information about relationship between local leaders and regional/national government officials</a:t>
            </a:r>
          </a:p>
          <a:p>
            <a:pPr lvl="1"/>
            <a:endParaRPr lang="en-US" sz="1400" dirty="0"/>
          </a:p>
        </p:txBody>
      </p:sp>
    </p:spTree>
    <p:extLst>
      <p:ext uri="{BB962C8B-B14F-4D97-AF65-F5344CB8AC3E}">
        <p14:creationId xmlns:p14="http://schemas.microsoft.com/office/powerpoint/2010/main" val="401140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281" r="8940"/>
          <a:stretch/>
        </p:blipFill>
        <p:spPr bwMode="auto">
          <a:xfrm>
            <a:off x="0" y="0"/>
            <a:ext cx="91440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42782948-4DBE-204D-AB9E-B65E067054AE}" type="slidenum">
              <a:rPr lang="en-US" smtClean="0"/>
              <a:pPr/>
              <a:t>12</a:t>
            </a:fld>
            <a:endParaRPr lang="en-US" dirty="0"/>
          </a:p>
        </p:txBody>
      </p:sp>
      <p:sp>
        <p:nvSpPr>
          <p:cNvPr id="10" name="Title 4"/>
          <p:cNvSpPr txBox="1">
            <a:spLocks/>
          </p:cNvSpPr>
          <p:nvPr/>
        </p:nvSpPr>
        <p:spPr>
          <a:xfrm>
            <a:off x="515815" y="3336050"/>
            <a:ext cx="4891035" cy="490399"/>
          </a:xfrm>
          <a:prstGeom prst="rect">
            <a:avLst/>
          </a:prstGeom>
          <a:solidFill>
            <a:srgbClr val="000000">
              <a:alpha val="50196"/>
            </a:srgbClr>
          </a:solidFill>
          <a:effectLst>
            <a:outerShdw blurRad="254000" dir="2700000" algn="tl" rotWithShape="0">
              <a:srgbClr val="000000">
                <a:alpha val="20000"/>
              </a:srgbClr>
            </a:outerShdw>
          </a:effectLst>
        </p:spPr>
        <p:txBody>
          <a:bodyPr vert="horz" lIns="91440" tIns="45720" rIns="91440" bIns="45720" rtlCol="0" anchor="b" anchorCtr="0">
            <a:normAutofit/>
          </a:bodyPr>
          <a:lstStyle>
            <a:lvl1pPr>
              <a:spcBef>
                <a:spcPct val="0"/>
              </a:spcBef>
              <a:buNone/>
              <a:defRPr sz="2400" b="0" i="0">
                <a:solidFill>
                  <a:schemeClr val="bg1"/>
                </a:solidFill>
                <a:latin typeface="Gill Sans MT"/>
                <a:ea typeface="+mj-ea"/>
                <a:cs typeface="Gill Sans MT"/>
              </a:defRPr>
            </a:lvl1pPr>
          </a:lstStyle>
          <a:p>
            <a:r>
              <a:rPr lang="en-US" dirty="0" smtClean="0"/>
              <a:t>PRELIMINARY FINDINGS</a:t>
            </a:r>
            <a:endParaRPr lang="en-US" dirty="0"/>
          </a:p>
        </p:txBody>
      </p:sp>
      <p:sp>
        <p:nvSpPr>
          <p:cNvPr id="9" name="Text Placeholder 24"/>
          <p:cNvSpPr txBox="1">
            <a:spLocks/>
          </p:cNvSpPr>
          <p:nvPr/>
        </p:nvSpPr>
        <p:spPr>
          <a:xfrm rot="16200000">
            <a:off x="7862312" y="1098609"/>
            <a:ext cx="2073910" cy="184666"/>
          </a:xfrm>
          <a:prstGeom prst="rect">
            <a:avLst/>
          </a:prstGeom>
        </p:spPr>
        <p:txBody>
          <a:bodyPr vert="horz" lIns="91440" tIns="45720" rIns="91440" bIns="45720" rtlCol="0" anchor="ctr">
            <a:spAutoFit/>
          </a:bodyPr>
          <a:lstStyle>
            <a:defPPr>
              <a:defRPr lang="en-US"/>
            </a:defPPr>
            <a:lvl1pPr marL="0" algn="r"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USAID</a:t>
            </a:r>
          </a:p>
        </p:txBody>
      </p:sp>
    </p:spTree>
    <p:extLst>
      <p:ext uri="{BB962C8B-B14F-4D97-AF65-F5344CB8AC3E}">
        <p14:creationId xmlns:p14="http://schemas.microsoft.com/office/powerpoint/2010/main" val="76011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6104" y="1216603"/>
            <a:ext cx="7772400" cy="3628036"/>
          </a:xfrm>
        </p:spPr>
        <p:txBody>
          <a:bodyPr>
            <a:noAutofit/>
          </a:bodyPr>
          <a:lstStyle/>
          <a:p>
            <a:pPr marL="0" indent="0">
              <a:spcAft>
                <a:spcPts val="600"/>
              </a:spcAft>
              <a:buNone/>
            </a:pPr>
            <a:r>
              <a:rPr lang="en-US" sz="1800" dirty="0">
                <a:solidFill>
                  <a:schemeClr val="accent3"/>
                </a:solidFill>
              </a:rPr>
              <a:t>Integrated community land protection model that supports communities to protect their lands and natural resources in 5 program stages:</a:t>
            </a:r>
          </a:p>
          <a:p>
            <a:pPr lvl="1"/>
            <a:r>
              <a:rPr lang="en-US" sz="1800" dirty="0">
                <a:solidFill>
                  <a:schemeClr val="accent3"/>
                </a:solidFill>
              </a:rPr>
              <a:t>Laying the </a:t>
            </a:r>
            <a:r>
              <a:rPr lang="en-US" sz="1800" dirty="0" smtClean="0">
                <a:solidFill>
                  <a:schemeClr val="accent3"/>
                </a:solidFill>
              </a:rPr>
              <a:t>groundwork</a:t>
            </a:r>
            <a:r>
              <a:rPr lang="en-US" sz="1800" dirty="0">
                <a:solidFill>
                  <a:schemeClr val="accent3"/>
                </a:solidFill>
              </a:rPr>
              <a:t> </a:t>
            </a:r>
            <a:r>
              <a:rPr lang="en-US" sz="1800" dirty="0" smtClean="0">
                <a:solidFill>
                  <a:schemeClr val="accent3"/>
                </a:solidFill>
              </a:rPr>
              <a:t>– 91% of treatment communities have completed</a:t>
            </a:r>
            <a:endParaRPr lang="en-US" sz="1800" dirty="0">
              <a:solidFill>
                <a:schemeClr val="accent3"/>
              </a:solidFill>
            </a:endParaRPr>
          </a:p>
          <a:p>
            <a:pPr lvl="1"/>
            <a:r>
              <a:rPr lang="en-US" sz="1800" dirty="0">
                <a:solidFill>
                  <a:schemeClr val="accent3"/>
                </a:solidFill>
              </a:rPr>
              <a:t>Strengthening community governance (including bylaw drafting</a:t>
            </a:r>
            <a:r>
              <a:rPr lang="en-US" sz="1800" dirty="0">
                <a:solidFill>
                  <a:schemeClr val="accent3"/>
                </a:solidFill>
              </a:rPr>
              <a:t>) – 91% of </a:t>
            </a:r>
            <a:r>
              <a:rPr lang="en-US" sz="1800" dirty="0" smtClean="0">
                <a:solidFill>
                  <a:schemeClr val="accent3"/>
                </a:solidFill>
              </a:rPr>
              <a:t>treatment communities have started drafting bylaws (but none have adopted them nor have elected land management committees)</a:t>
            </a:r>
          </a:p>
          <a:p>
            <a:pPr lvl="1"/>
            <a:r>
              <a:rPr lang="en-US" sz="1800" dirty="0" smtClean="0">
                <a:solidFill>
                  <a:schemeClr val="accent3"/>
                </a:solidFill>
              </a:rPr>
              <a:t>Harmonizing </a:t>
            </a:r>
            <a:r>
              <a:rPr lang="en-US" sz="1800" dirty="0">
                <a:solidFill>
                  <a:schemeClr val="accent3"/>
                </a:solidFill>
              </a:rPr>
              <a:t>boundaries and documenting lands (including boundary mapping and MOU signing with neighboring communities</a:t>
            </a:r>
            <a:r>
              <a:rPr lang="en-US" sz="1800" dirty="0" smtClean="0">
                <a:solidFill>
                  <a:schemeClr val="accent3"/>
                </a:solidFill>
              </a:rPr>
              <a:t>)</a:t>
            </a:r>
            <a:r>
              <a:rPr lang="en-US" sz="1800" dirty="0">
                <a:solidFill>
                  <a:schemeClr val="accent3"/>
                </a:solidFill>
              </a:rPr>
              <a:t> – all treatment communities have completed </a:t>
            </a:r>
            <a:r>
              <a:rPr lang="en-US" sz="1800" dirty="0" err="1">
                <a:solidFill>
                  <a:schemeClr val="accent3"/>
                </a:solidFill>
              </a:rPr>
              <a:t>sketchmaps</a:t>
            </a:r>
            <a:r>
              <a:rPr lang="en-US" sz="1800" dirty="0">
                <a:solidFill>
                  <a:schemeClr val="accent3"/>
                </a:solidFill>
              </a:rPr>
              <a:t> and 59% have begun boundary negotiations with neighboring clans</a:t>
            </a:r>
          </a:p>
          <a:p>
            <a:pPr lvl="1"/>
            <a:endParaRPr lang="en-US" sz="1800" dirty="0">
              <a:solidFill>
                <a:schemeClr val="accent3"/>
              </a:solidFill>
            </a:endParaRPr>
          </a:p>
        </p:txBody>
      </p:sp>
      <p:sp>
        <p:nvSpPr>
          <p:cNvPr id="5" name="Slide Number Placeholder 4"/>
          <p:cNvSpPr>
            <a:spLocks noGrp="1"/>
          </p:cNvSpPr>
          <p:nvPr>
            <p:ph type="sldNum" sz="quarter" idx="12"/>
          </p:nvPr>
        </p:nvSpPr>
        <p:spPr/>
        <p:txBody>
          <a:bodyPr/>
          <a:lstStyle/>
          <a:p>
            <a:fld id="{42782948-4DBE-204D-AB9E-B65E067054AE}" type="slidenum">
              <a:rPr lang="en-US" smtClean="0"/>
              <a:pPr/>
              <a:t>13</a:t>
            </a:fld>
            <a:endParaRPr lang="en-US" dirty="0"/>
          </a:p>
        </p:txBody>
      </p:sp>
      <p:sp>
        <p:nvSpPr>
          <p:cNvPr id="6" name="Title 5"/>
          <p:cNvSpPr>
            <a:spLocks noGrp="1"/>
          </p:cNvSpPr>
          <p:nvPr>
            <p:ph type="title"/>
          </p:nvPr>
        </p:nvSpPr>
        <p:spPr>
          <a:xfrm>
            <a:off x="686104" y="682922"/>
            <a:ext cx="7772400" cy="461665"/>
          </a:xfrm>
        </p:spPr>
        <p:txBody>
          <a:bodyPr/>
          <a:lstStyle/>
          <a:p>
            <a:r>
              <a:rPr lang="en-US" dirty="0" smtClean="0">
                <a:solidFill>
                  <a:schemeClr val="accent2"/>
                </a:solidFill>
              </a:rPr>
              <a:t>CLPP</a:t>
            </a:r>
            <a:r>
              <a:rPr lang="en-US" dirty="0">
                <a:solidFill>
                  <a:schemeClr val="accent2"/>
                </a:solidFill>
              </a:rPr>
              <a:t> </a:t>
            </a:r>
            <a:r>
              <a:rPr lang="en-US" dirty="0" smtClean="0">
                <a:solidFill>
                  <a:schemeClr val="accent2"/>
                </a:solidFill>
              </a:rPr>
              <a:t>Progress</a:t>
            </a:r>
            <a:endParaRPr lang="en-US" dirty="0">
              <a:solidFill>
                <a:schemeClr val="accent2"/>
              </a:solidFill>
            </a:endParaRPr>
          </a:p>
        </p:txBody>
      </p:sp>
    </p:spTree>
    <p:extLst>
      <p:ext uri="{BB962C8B-B14F-4D97-AF65-F5344CB8AC3E}">
        <p14:creationId xmlns:p14="http://schemas.microsoft.com/office/powerpoint/2010/main" val="113094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a:t>Households in CLPP-supported communities:</a:t>
            </a:r>
          </a:p>
          <a:p>
            <a:pPr lvl="1"/>
            <a:r>
              <a:rPr lang="en-US" dirty="0"/>
              <a:t>Experienced slight, significant increase in likelihood of loss of access to communal farmland; and </a:t>
            </a:r>
          </a:p>
          <a:p>
            <a:pPr lvl="1"/>
            <a:r>
              <a:rPr lang="en-US" dirty="0"/>
              <a:t>Report no change overall in perceived risk of encroachment on communal land but are more likely to report risk of encroachment by neighboring households. </a:t>
            </a:r>
          </a:p>
          <a:p>
            <a:r>
              <a:rPr lang="en-US" dirty="0" smtClean="0"/>
              <a:t>Distance </a:t>
            </a:r>
            <a:r>
              <a:rPr lang="en-US" dirty="0"/>
              <a:t>to concessions influences perceived tenure </a:t>
            </a:r>
            <a:r>
              <a:rPr lang="en-US" dirty="0" smtClean="0"/>
              <a:t>security:</a:t>
            </a:r>
            <a:endParaRPr lang="en-US" dirty="0"/>
          </a:p>
          <a:p>
            <a:pPr lvl="1"/>
            <a:r>
              <a:rPr lang="en-US" dirty="0"/>
              <a:t>Households farther from concessions are significantly more likely to have better perceived tenure security, but magnitude of effect is small (approximately 5%) </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14</a:t>
            </a:fld>
            <a:endParaRPr lang="en-US" dirty="0"/>
          </a:p>
        </p:txBody>
      </p:sp>
      <p:sp>
        <p:nvSpPr>
          <p:cNvPr id="6" name="Title 5"/>
          <p:cNvSpPr>
            <a:spLocks noGrp="1"/>
          </p:cNvSpPr>
          <p:nvPr>
            <p:ph type="title"/>
          </p:nvPr>
        </p:nvSpPr>
        <p:spPr/>
        <p:txBody>
          <a:bodyPr/>
          <a:lstStyle/>
          <a:p>
            <a:r>
              <a:rPr lang="en-US" dirty="0"/>
              <a:t>FINDINGS: TENURE SECURITY</a:t>
            </a:r>
          </a:p>
        </p:txBody>
      </p:sp>
    </p:spTree>
    <p:extLst>
      <p:ext uri="{BB962C8B-B14F-4D97-AF65-F5344CB8AC3E}">
        <p14:creationId xmlns:p14="http://schemas.microsoft.com/office/powerpoint/2010/main" val="230075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a:t>Households in CLPP-supported communities:</a:t>
            </a:r>
          </a:p>
          <a:p>
            <a:pPr lvl="1"/>
            <a:r>
              <a:rPr lang="en-US" dirty="0"/>
              <a:t>Are more likely to report that the decisions their leaders make about land use and access are fair;</a:t>
            </a:r>
          </a:p>
          <a:p>
            <a:pPr lvl="1"/>
            <a:r>
              <a:rPr lang="en-US" dirty="0"/>
              <a:t>Believe their leaders have greater ability to protect their forests;</a:t>
            </a:r>
          </a:p>
          <a:p>
            <a:pPr lvl="1"/>
            <a:r>
              <a:rPr lang="en-US" dirty="0"/>
              <a:t>Have higher satisfaction with leaders;</a:t>
            </a:r>
          </a:p>
          <a:p>
            <a:pPr lvl="1"/>
            <a:r>
              <a:rPr lang="en-US" dirty="0"/>
              <a:t>Report more ethical behavior in their leaders, as measured by the likelihood of their taking bribes and by the likelihood of their acting in secret without the involvement of the community; </a:t>
            </a:r>
          </a:p>
          <a:p>
            <a:pPr lvl="1"/>
            <a:r>
              <a:rPr lang="en-US" dirty="0"/>
              <a:t>Are consulted more often by leaders in land decision-making; and</a:t>
            </a:r>
          </a:p>
          <a:p>
            <a:pPr lvl="1"/>
            <a:r>
              <a:rPr lang="en-US" dirty="0"/>
              <a:t>Participate more in creating land rules. </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15</a:t>
            </a:fld>
            <a:endParaRPr lang="en-US" dirty="0"/>
          </a:p>
        </p:txBody>
      </p:sp>
      <p:sp>
        <p:nvSpPr>
          <p:cNvPr id="6" name="Title 5"/>
          <p:cNvSpPr>
            <a:spLocks noGrp="1"/>
          </p:cNvSpPr>
          <p:nvPr>
            <p:ph type="title"/>
          </p:nvPr>
        </p:nvSpPr>
        <p:spPr/>
        <p:txBody>
          <a:bodyPr/>
          <a:lstStyle/>
          <a:p>
            <a:r>
              <a:rPr lang="en-US" dirty="0"/>
              <a:t>FINDINGS: GOVERNANCE</a:t>
            </a:r>
          </a:p>
        </p:txBody>
      </p:sp>
    </p:spTree>
    <p:extLst>
      <p:ext uri="{BB962C8B-B14F-4D97-AF65-F5344CB8AC3E}">
        <p14:creationId xmlns:p14="http://schemas.microsoft.com/office/powerpoint/2010/main" val="178916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2782948-4DBE-204D-AB9E-B65E067054AE}" type="slidenum">
              <a:rPr lang="en-US" smtClean="0"/>
              <a:pPr/>
              <a:t>16</a:t>
            </a:fld>
            <a:endParaRPr lang="en-US" dirty="0"/>
          </a:p>
        </p:txBody>
      </p:sp>
      <p:sp>
        <p:nvSpPr>
          <p:cNvPr id="6" name="Title 5"/>
          <p:cNvSpPr>
            <a:spLocks noGrp="1"/>
          </p:cNvSpPr>
          <p:nvPr>
            <p:ph type="title"/>
          </p:nvPr>
        </p:nvSpPr>
        <p:spPr/>
        <p:txBody>
          <a:bodyPr/>
          <a:lstStyle/>
          <a:p>
            <a:r>
              <a:rPr lang="en-US" dirty="0">
                <a:solidFill>
                  <a:schemeClr val="accent2"/>
                </a:solidFill>
              </a:rPr>
              <a:t>KEY MESSAGES</a:t>
            </a:r>
          </a:p>
        </p:txBody>
      </p:sp>
      <p:sp>
        <p:nvSpPr>
          <p:cNvPr id="7" name="Content Placeholder 6"/>
          <p:cNvSpPr>
            <a:spLocks noGrp="1"/>
          </p:cNvSpPr>
          <p:nvPr>
            <p:ph idx="1"/>
          </p:nvPr>
        </p:nvSpPr>
        <p:spPr/>
        <p:txBody>
          <a:bodyPr>
            <a:normAutofit/>
          </a:bodyPr>
          <a:lstStyle/>
          <a:p>
            <a:r>
              <a:rPr lang="en-US" sz="1800" dirty="0"/>
              <a:t>CLPP is significantly associated with improved local land governance</a:t>
            </a:r>
          </a:p>
          <a:p>
            <a:r>
              <a:rPr lang="en-US" sz="1800" dirty="0"/>
              <a:t>BUT the program effect on tenure security (at midline) is mixed</a:t>
            </a:r>
          </a:p>
          <a:p>
            <a:pPr lvl="1"/>
            <a:r>
              <a:rPr lang="en-US" sz="1800" dirty="0"/>
              <a:t>Treatment effect (receiving the CLPP intervention) is positive in some instances and negative in others</a:t>
            </a:r>
          </a:p>
          <a:p>
            <a:endParaRPr lang="en-US" sz="1800" dirty="0"/>
          </a:p>
        </p:txBody>
      </p:sp>
    </p:spTree>
    <p:extLst>
      <p:ext uri="{BB962C8B-B14F-4D97-AF65-F5344CB8AC3E}">
        <p14:creationId xmlns:p14="http://schemas.microsoft.com/office/powerpoint/2010/main" val="101632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34" b="32680"/>
          <a:stretch/>
        </p:blipFill>
        <p:spPr bwMode="auto">
          <a:xfrm>
            <a:off x="0" y="0"/>
            <a:ext cx="9144000" cy="518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42782948-4DBE-204D-AB9E-B65E067054AE}" type="slidenum">
              <a:rPr lang="en-US" smtClean="0"/>
              <a:pPr/>
              <a:t>17</a:t>
            </a:fld>
            <a:endParaRPr lang="en-US" dirty="0"/>
          </a:p>
        </p:txBody>
      </p:sp>
      <p:sp>
        <p:nvSpPr>
          <p:cNvPr id="8" name="Title 4"/>
          <p:cNvSpPr txBox="1">
            <a:spLocks/>
          </p:cNvSpPr>
          <p:nvPr/>
        </p:nvSpPr>
        <p:spPr>
          <a:xfrm>
            <a:off x="678682" y="3928903"/>
            <a:ext cx="4891035" cy="490399"/>
          </a:xfrm>
          <a:prstGeom prst="rect">
            <a:avLst/>
          </a:prstGeom>
          <a:solidFill>
            <a:srgbClr val="000000">
              <a:alpha val="50196"/>
            </a:srgbClr>
          </a:solidFill>
          <a:effectLst>
            <a:outerShdw blurRad="254000" dir="2700000" algn="tl" rotWithShape="0">
              <a:srgbClr val="000000">
                <a:alpha val="20000"/>
              </a:srgbClr>
            </a:outerShdw>
          </a:effectLst>
        </p:spPr>
        <p:txBody>
          <a:bodyPr vert="horz" lIns="91440" tIns="45720" rIns="91440" bIns="45720" rtlCol="0" anchor="b" anchorCtr="0">
            <a:normAutofit/>
          </a:bodyPr>
          <a:lstStyle>
            <a:lvl1pPr>
              <a:spcBef>
                <a:spcPct val="0"/>
              </a:spcBef>
              <a:buNone/>
              <a:defRPr sz="2400" b="0" i="0">
                <a:solidFill>
                  <a:schemeClr val="bg1"/>
                </a:solidFill>
                <a:latin typeface="Gill Sans MT"/>
                <a:ea typeface="+mj-ea"/>
                <a:cs typeface="Gill Sans MT"/>
              </a:defRPr>
            </a:lvl1pPr>
          </a:lstStyle>
          <a:p>
            <a:r>
              <a:rPr lang="en-US" dirty="0"/>
              <a:t>NEXT STEPS</a:t>
            </a:r>
          </a:p>
        </p:txBody>
      </p:sp>
      <p:sp>
        <p:nvSpPr>
          <p:cNvPr id="9" name="Text Placeholder 24"/>
          <p:cNvSpPr txBox="1">
            <a:spLocks/>
          </p:cNvSpPr>
          <p:nvPr/>
        </p:nvSpPr>
        <p:spPr>
          <a:xfrm rot="16200000">
            <a:off x="7862312" y="1098609"/>
            <a:ext cx="2073910" cy="184666"/>
          </a:xfrm>
          <a:prstGeom prst="rect">
            <a:avLst/>
          </a:prstGeom>
        </p:spPr>
        <p:txBody>
          <a:bodyPr vert="horz" lIns="91440" tIns="45720" rIns="91440" bIns="45720" rtlCol="0" anchor="ctr">
            <a:spAutoFit/>
          </a:bodyPr>
          <a:lstStyle>
            <a:defPPr>
              <a:defRPr lang="en-US"/>
            </a:defPPr>
            <a:lvl1pPr marL="0" algn="r"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USAID</a:t>
            </a:r>
          </a:p>
        </p:txBody>
      </p:sp>
    </p:spTree>
    <p:extLst>
      <p:ext uri="{BB962C8B-B14F-4D97-AF65-F5344CB8AC3E}">
        <p14:creationId xmlns:p14="http://schemas.microsoft.com/office/powerpoint/2010/main" val="149693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20000"/>
          </a:bodyPr>
          <a:lstStyle/>
          <a:p>
            <a:r>
              <a:rPr lang="en-US" sz="1800" dirty="0"/>
              <a:t>Analysis ongoing on the other primary tenure security and land governance indicators and on the full set of </a:t>
            </a:r>
            <a:r>
              <a:rPr lang="en-US" sz="1800" dirty="0" smtClean="0"/>
              <a:t>indicators</a:t>
            </a:r>
            <a:endParaRPr lang="en-US" sz="1800" dirty="0"/>
          </a:p>
          <a:p>
            <a:r>
              <a:rPr lang="en-US" sz="1800" dirty="0" smtClean="0"/>
              <a:t>Will i</a:t>
            </a:r>
            <a:r>
              <a:rPr lang="en-US" sz="1800" dirty="0" smtClean="0"/>
              <a:t>nclude </a:t>
            </a:r>
            <a:r>
              <a:rPr lang="en-US" sz="1800" dirty="0"/>
              <a:t>analysis of differential impacts for key subgroups of interest (women, youth, members of minority groups) </a:t>
            </a:r>
          </a:p>
          <a:p>
            <a:r>
              <a:rPr lang="en-US" sz="1800" dirty="0"/>
              <a:t>Other indicators include: </a:t>
            </a:r>
          </a:p>
          <a:p>
            <a:pPr lvl="1"/>
            <a:r>
              <a:rPr lang="en-US" sz="1800" dirty="0"/>
              <a:t>Incidence of land conflicts </a:t>
            </a:r>
          </a:p>
          <a:p>
            <a:pPr lvl="1"/>
            <a:r>
              <a:rPr lang="en-US" sz="1800" dirty="0"/>
              <a:t>Community empowerment in negotiations with investors</a:t>
            </a:r>
          </a:p>
          <a:p>
            <a:pPr lvl="1"/>
            <a:r>
              <a:rPr lang="en-US" sz="1800" dirty="0"/>
              <a:t>Natural resource condition, conservation, and community investment</a:t>
            </a:r>
          </a:p>
          <a:p>
            <a:r>
              <a:rPr lang="en-US" sz="1800" dirty="0"/>
              <a:t>Midline report will be completed this Fall 2017</a:t>
            </a:r>
          </a:p>
          <a:p>
            <a:r>
              <a:rPr lang="en-US" sz="1800" dirty="0" err="1"/>
              <a:t>Endline</a:t>
            </a:r>
            <a:r>
              <a:rPr lang="en-US" sz="1800" dirty="0"/>
              <a:t> data collection anticipated in the next 2-3 years</a:t>
            </a:r>
          </a:p>
          <a:p>
            <a:pPr lvl="1"/>
            <a:endParaRPr lang="en-US" sz="1800" dirty="0"/>
          </a:p>
        </p:txBody>
      </p:sp>
      <p:sp>
        <p:nvSpPr>
          <p:cNvPr id="5" name="Slide Number Placeholder 4"/>
          <p:cNvSpPr>
            <a:spLocks noGrp="1"/>
          </p:cNvSpPr>
          <p:nvPr>
            <p:ph type="sldNum" sz="quarter" idx="12"/>
          </p:nvPr>
        </p:nvSpPr>
        <p:spPr/>
        <p:txBody>
          <a:bodyPr/>
          <a:lstStyle/>
          <a:p>
            <a:fld id="{42782948-4DBE-204D-AB9E-B65E067054AE}" type="slidenum">
              <a:rPr lang="en-US" smtClean="0"/>
              <a:pPr/>
              <a:t>18</a:t>
            </a:fld>
            <a:endParaRPr lang="en-US" dirty="0"/>
          </a:p>
        </p:txBody>
      </p:sp>
      <p:sp>
        <p:nvSpPr>
          <p:cNvPr id="6" name="Title 5"/>
          <p:cNvSpPr>
            <a:spLocks noGrp="1"/>
          </p:cNvSpPr>
          <p:nvPr>
            <p:ph type="title"/>
          </p:nvPr>
        </p:nvSpPr>
        <p:spPr/>
        <p:txBody>
          <a:bodyPr/>
          <a:lstStyle/>
          <a:p>
            <a:r>
              <a:rPr lang="en-US" dirty="0">
                <a:solidFill>
                  <a:schemeClr val="accent2"/>
                </a:solidFill>
              </a:rPr>
              <a:t>NEXT STEPS</a:t>
            </a:r>
          </a:p>
        </p:txBody>
      </p:sp>
    </p:spTree>
    <p:extLst>
      <p:ext uri="{BB962C8B-B14F-4D97-AF65-F5344CB8AC3E}">
        <p14:creationId xmlns:p14="http://schemas.microsoft.com/office/powerpoint/2010/main" val="117308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rot="16200000">
            <a:off x="7862313" y="1090915"/>
            <a:ext cx="2073910" cy="200055"/>
          </a:xfrm>
        </p:spPr>
        <p:txBody>
          <a:bodyPr/>
          <a:lstStyle/>
          <a:p>
            <a:r>
              <a:rPr lang="en-US" sz="700" dirty="0"/>
              <a:t>Karen </a:t>
            </a:r>
            <a:r>
              <a:rPr lang="en-US" sz="700" dirty="0" err="1"/>
              <a:t>Azeez</a:t>
            </a:r>
            <a:r>
              <a:rPr lang="en-US" sz="700" dirty="0"/>
              <a:t> / Cloudburst</a:t>
            </a:r>
          </a:p>
        </p:txBody>
      </p:sp>
      <p:sp>
        <p:nvSpPr>
          <p:cNvPr id="5" name="Date Placeholder 4"/>
          <p:cNvSpPr>
            <a:spLocks noGrp="1"/>
          </p:cNvSpPr>
          <p:nvPr>
            <p:ph type="dt" sz="half" idx="2"/>
          </p:nvPr>
        </p:nvSpPr>
        <p:spPr/>
        <p:txBody>
          <a:bodyPr/>
          <a:lstStyle/>
          <a:p>
            <a:endParaRPr lang="en-US" sz="700" dirty="0"/>
          </a:p>
        </p:txBody>
      </p:sp>
      <p:sp>
        <p:nvSpPr>
          <p:cNvPr id="7" name="Slide Number Placeholder 6"/>
          <p:cNvSpPr>
            <a:spLocks noGrp="1"/>
          </p:cNvSpPr>
          <p:nvPr>
            <p:ph type="sldNum" sz="quarter" idx="4"/>
          </p:nvPr>
        </p:nvSpPr>
        <p:spPr/>
        <p:txBody>
          <a:bodyPr/>
          <a:lstStyle/>
          <a:p>
            <a:fld id="{42782948-4DBE-204D-AB9E-B65E067054AE}" type="slidenum">
              <a:rPr lang="en-US" smtClean="0"/>
              <a:pPr/>
              <a:t>19</a:t>
            </a:fld>
            <a:endParaRPr lang="en-US" dirty="0"/>
          </a:p>
        </p:txBody>
      </p:sp>
      <p:sp>
        <p:nvSpPr>
          <p:cNvPr id="12" name="Subtitle 11"/>
          <p:cNvSpPr>
            <a:spLocks noGrp="1"/>
          </p:cNvSpPr>
          <p:nvPr>
            <p:ph type="subTitle" idx="1"/>
          </p:nvPr>
        </p:nvSpPr>
        <p:spPr>
          <a:solidFill>
            <a:schemeClr val="tx1">
              <a:alpha val="20000"/>
            </a:schemeClr>
          </a:solidFill>
        </p:spPr>
        <p:txBody>
          <a:bodyPr>
            <a:normAutofit/>
          </a:bodyPr>
          <a:lstStyle/>
          <a:p>
            <a:r>
              <a:rPr lang="en-US" sz="3200" dirty="0"/>
              <a:t>THANK YOU</a:t>
            </a:r>
          </a:p>
          <a:p>
            <a:r>
              <a:rPr lang="en-US"/>
              <a:t>https://www.land-links.org/</a:t>
            </a:r>
            <a:endParaRPr lang="en-US" dirty="0"/>
          </a:p>
        </p:txBody>
      </p:sp>
    </p:spTree>
    <p:extLst>
      <p:ext uri="{BB962C8B-B14F-4D97-AF65-F5344CB8AC3E}">
        <p14:creationId xmlns:p14="http://schemas.microsoft.com/office/powerpoint/2010/main" val="359882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4987"/>
            <a:ext cx="5486400" cy="461665"/>
          </a:xfrm>
        </p:spPr>
        <p:txBody>
          <a:bodyPr/>
          <a:lstStyle/>
          <a:p>
            <a:r>
              <a:rPr lang="en-US" dirty="0">
                <a:solidFill>
                  <a:schemeClr val="bg1"/>
                </a:solidFill>
              </a:rPr>
              <a:t>AGENDA</a:t>
            </a:r>
            <a:endParaRPr lang="en-US" dirty="0">
              <a:solidFill>
                <a:schemeClr val="accent5"/>
              </a:solidFill>
            </a:endParaRPr>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7" name="Content Placeholder 5"/>
          <p:cNvSpPr txBox="1">
            <a:spLocks/>
          </p:cNvSpPr>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sz="1600" b="0" i="0" kern="1200">
                <a:solidFill>
                  <a:schemeClr val="tx1"/>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chemeClr val="tx1"/>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lang="en-US" dirty="0">
                <a:solidFill>
                  <a:srgbClr val="FFFFFF"/>
                </a:solidFill>
              </a:rPr>
              <a:t>INTRODUCTION</a:t>
            </a:r>
          </a:p>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lang="en-US" dirty="0">
                <a:solidFill>
                  <a:srgbClr val="FFFFFF"/>
                </a:solidFill>
              </a:rPr>
              <a:t>COMMUNITY LAND PROTECTION PROGRAM</a:t>
            </a:r>
          </a:p>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Gill Sans MT"/>
                <a:ea typeface="+mn-ea"/>
              </a:rPr>
              <a:t>IMPACT</a:t>
            </a:r>
            <a:r>
              <a:rPr kumimoji="0" lang="en-US" sz="1600" b="0" i="0" u="none" strike="noStrike" kern="1200" cap="none" spc="0" normalizeH="0" noProof="0" dirty="0">
                <a:ln>
                  <a:noFill/>
                </a:ln>
                <a:solidFill>
                  <a:srgbClr val="FFFFFF"/>
                </a:solidFill>
                <a:effectLst/>
                <a:uLnTx/>
                <a:uFillTx/>
                <a:latin typeface="Gill Sans MT"/>
                <a:ea typeface="+mn-ea"/>
              </a:rPr>
              <a:t> EVALAUTION METHODS</a:t>
            </a:r>
          </a:p>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lang="en-US" baseline="0" dirty="0" smtClean="0">
                <a:solidFill>
                  <a:srgbClr val="FFFFFF"/>
                </a:solidFill>
              </a:rPr>
              <a:t>PRELIMINARY FINDINGS</a:t>
            </a:r>
            <a:endParaRPr lang="en-US" baseline="0" dirty="0">
              <a:solidFill>
                <a:srgbClr val="FFFFFF"/>
              </a:solidFill>
            </a:endParaRPr>
          </a:p>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noProof="0" dirty="0">
                <a:ln>
                  <a:noFill/>
                </a:ln>
                <a:solidFill>
                  <a:srgbClr val="FFFFFF"/>
                </a:solidFill>
                <a:effectLst/>
                <a:uLnTx/>
                <a:uFillTx/>
                <a:latin typeface="Gill Sans MT"/>
                <a:ea typeface="+mn-ea"/>
              </a:rPr>
              <a:t>NEXT STEPS</a:t>
            </a:r>
            <a:endParaRPr kumimoji="0" lang="en-US" sz="1600" b="0" i="0" u="none" strike="noStrike" kern="1200" cap="none" spc="0" normalizeH="0" baseline="0" noProof="0" dirty="0">
              <a:ln>
                <a:noFill/>
              </a:ln>
              <a:solidFill>
                <a:srgbClr val="FFFFFF"/>
              </a:solidFill>
              <a:effectLst/>
              <a:uLnTx/>
              <a:uFillTx/>
              <a:latin typeface="Gill Sans MT"/>
              <a:ea typeface="+mn-ea"/>
            </a:endParaRPr>
          </a:p>
        </p:txBody>
      </p:sp>
    </p:spTree>
    <p:extLst>
      <p:ext uri="{BB962C8B-B14F-4D97-AF65-F5344CB8AC3E}">
        <p14:creationId xmlns:p14="http://schemas.microsoft.com/office/powerpoint/2010/main" val="67199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837" y="3160286"/>
            <a:ext cx="6371492" cy="461665"/>
          </a:xfrm>
        </p:spPr>
        <p:txBody>
          <a:bodyPr/>
          <a:lstStyle/>
          <a:p>
            <a:r>
              <a:rPr lang="en-US" dirty="0"/>
              <a:t>INTRODUCTION</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dirty="0"/>
          </a:p>
        </p:txBody>
      </p:sp>
      <p:sp>
        <p:nvSpPr>
          <p:cNvPr id="7" name="Text Placeholder 24"/>
          <p:cNvSpPr txBox="1">
            <a:spLocks/>
          </p:cNvSpPr>
          <p:nvPr/>
        </p:nvSpPr>
        <p:spPr>
          <a:xfrm rot="16200000">
            <a:off x="7862312" y="1098609"/>
            <a:ext cx="2073910" cy="184666"/>
          </a:xfrm>
          <a:prstGeom prst="rect">
            <a:avLst/>
          </a:prstGeom>
        </p:spPr>
        <p:txBody>
          <a:bodyPr vert="horz" lIns="91440" tIns="45720" rIns="91440" bIns="45720" rtlCol="0" anchor="ctr">
            <a:spAutoFit/>
          </a:bodyPr>
          <a:lstStyle>
            <a:defPPr>
              <a:defRPr lang="en-US"/>
            </a:defPPr>
            <a:lvl1pPr marL="0" algn="r"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USAID</a:t>
            </a:r>
          </a:p>
        </p:txBody>
      </p:sp>
    </p:spTree>
    <p:extLst>
      <p:ext uri="{BB962C8B-B14F-4D97-AF65-F5344CB8AC3E}">
        <p14:creationId xmlns:p14="http://schemas.microsoft.com/office/powerpoint/2010/main" val="404773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dirty="0"/>
          </a:p>
        </p:txBody>
      </p:sp>
      <p:sp>
        <p:nvSpPr>
          <p:cNvPr id="5" name="Title 4"/>
          <p:cNvSpPr>
            <a:spLocks noGrp="1"/>
          </p:cNvSpPr>
          <p:nvPr>
            <p:ph type="title"/>
          </p:nvPr>
        </p:nvSpPr>
        <p:spPr>
          <a:xfrm>
            <a:off x="686104" y="572394"/>
            <a:ext cx="7772400" cy="461665"/>
          </a:xfrm>
        </p:spPr>
        <p:txBody>
          <a:bodyPr/>
          <a:lstStyle/>
          <a:p>
            <a:r>
              <a:rPr lang="en-US" dirty="0"/>
              <a:t>INTRODUCTION</a:t>
            </a:r>
            <a:endParaRPr lang="en-US" dirty="0">
              <a:solidFill>
                <a:schemeClr val="accent6"/>
              </a:solidFill>
            </a:endParaRPr>
          </a:p>
        </p:txBody>
      </p:sp>
      <p:sp>
        <p:nvSpPr>
          <p:cNvPr id="6" name="Content Placeholder 5"/>
          <p:cNvSpPr>
            <a:spLocks noGrp="1"/>
          </p:cNvSpPr>
          <p:nvPr>
            <p:ph idx="1"/>
          </p:nvPr>
        </p:nvSpPr>
        <p:spPr>
          <a:xfrm>
            <a:off x="686103" y="1047733"/>
            <a:ext cx="7865043" cy="3872525"/>
          </a:xfrm>
        </p:spPr>
        <p:txBody>
          <a:bodyPr>
            <a:noAutofit/>
          </a:bodyPr>
          <a:lstStyle/>
          <a:p>
            <a:r>
              <a:rPr lang="en-US" dirty="0" smtClean="0"/>
              <a:t>Current wave of strengthening land tenure: formal recognition of customary systems</a:t>
            </a:r>
          </a:p>
          <a:p>
            <a:r>
              <a:rPr lang="en-US" dirty="0" smtClean="0"/>
              <a:t>Rights</a:t>
            </a:r>
            <a:r>
              <a:rPr lang="en-US" dirty="0"/>
              <a:t>-based argument for formal recognition of customary tenure is widely accepted but instrumentalist argument less clear (e.g. Lawry et al 2014 finds this “major blind spot”)</a:t>
            </a:r>
          </a:p>
          <a:p>
            <a:r>
              <a:rPr lang="en-US" dirty="0"/>
              <a:t>Land in customary tenure systems is substantial:</a:t>
            </a:r>
          </a:p>
          <a:p>
            <a:endParaRPr lang="en-US" dirty="0"/>
          </a:p>
          <a:p>
            <a:endParaRPr lang="en-US" dirty="0"/>
          </a:p>
          <a:p>
            <a:endParaRPr lang="en-US" dirty="0"/>
          </a:p>
          <a:p>
            <a:endParaRPr lang="en-US" dirty="0"/>
          </a:p>
          <a:p>
            <a:endParaRPr lang="en-US" dirty="0"/>
          </a:p>
          <a:p>
            <a:endParaRPr lang="en-US" dirty="0"/>
          </a:p>
          <a:p>
            <a:r>
              <a:rPr lang="en-US" dirty="0"/>
              <a:t>Formal recognition of customary tenure: Mozambique’s 1997 Land Law and Tanzania’s 1999 Village Lands </a:t>
            </a:r>
            <a:r>
              <a:rPr lang="en-US" dirty="0" smtClean="0"/>
              <a:t>Act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50905702"/>
              </p:ext>
            </p:extLst>
          </p:nvPr>
        </p:nvGraphicFramePr>
        <p:xfrm>
          <a:off x="1000474" y="2389004"/>
          <a:ext cx="4857715" cy="1927859"/>
        </p:xfrm>
        <a:graphic>
          <a:graphicData uri="http://schemas.openxmlformats.org/drawingml/2006/table">
            <a:tbl>
              <a:tblPr firstRow="1" firstCol="1" bandRow="1">
                <a:tableStyleId>{5C22544A-7EE6-4342-B048-85BDC9FD1C3A}</a:tableStyleId>
              </a:tblPr>
              <a:tblGrid>
                <a:gridCol w="1188515">
                  <a:extLst>
                    <a:ext uri="{9D8B030D-6E8A-4147-A177-3AD203B41FA5}">
                      <a16:colId xmlns:a16="http://schemas.microsoft.com/office/drawing/2014/main" xmlns="" val="20000"/>
                    </a:ext>
                  </a:extLst>
                </a:gridCol>
                <a:gridCol w="3669200">
                  <a:extLst>
                    <a:ext uri="{9D8B030D-6E8A-4147-A177-3AD203B41FA5}">
                      <a16:colId xmlns:a16="http://schemas.microsoft.com/office/drawing/2014/main" xmlns="" val="20001"/>
                    </a:ext>
                  </a:extLst>
                </a:gridCol>
              </a:tblGrid>
              <a:tr h="0">
                <a:tc>
                  <a:txBody>
                    <a:bodyPr/>
                    <a:lstStyle/>
                    <a:p>
                      <a:pPr marL="0" marR="0">
                        <a:lnSpc>
                          <a:spcPct val="115000"/>
                        </a:lnSpc>
                        <a:spcBef>
                          <a:spcPts val="0"/>
                        </a:spcBef>
                        <a:spcAft>
                          <a:spcPts val="0"/>
                        </a:spcAft>
                      </a:pPr>
                      <a:r>
                        <a:rPr lang="en-US" sz="1100" dirty="0">
                          <a:effectLst/>
                        </a:rPr>
                        <a:t>Country</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Amount of Land under Customary Tenure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100">
                          <a:effectLst/>
                        </a:rPr>
                        <a:t>Kenya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70% of rural land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100">
                          <a:effectLst/>
                        </a:rPr>
                        <a:t>Gambia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9,084 square kilometers [80% of total land]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100">
                          <a:effectLst/>
                        </a:rPr>
                        <a:t>Ghana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80% of land area</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0"/>
                        </a:spcAft>
                      </a:pPr>
                      <a:r>
                        <a:rPr lang="en-US" sz="1100">
                          <a:effectLst/>
                        </a:rPr>
                        <a:t>Zambia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94% of land are “customary areas”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L="0" marR="0">
                        <a:lnSpc>
                          <a:spcPct val="115000"/>
                        </a:lnSpc>
                        <a:spcBef>
                          <a:spcPts val="0"/>
                        </a:spcBef>
                        <a:spcAft>
                          <a:spcPts val="0"/>
                        </a:spcAft>
                      </a:pPr>
                      <a:r>
                        <a:rPr lang="en-US" sz="1100">
                          <a:effectLst/>
                        </a:rPr>
                        <a:t>Ethiopia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56% of land area under customary pastoral land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0">
                <a:tc>
                  <a:txBody>
                    <a:bodyPr/>
                    <a:lstStyle/>
                    <a:p>
                      <a:pPr marL="0" marR="0">
                        <a:lnSpc>
                          <a:spcPct val="115000"/>
                        </a:lnSpc>
                        <a:spcBef>
                          <a:spcPts val="0"/>
                        </a:spcBef>
                        <a:spcAft>
                          <a:spcPts val="0"/>
                        </a:spcAft>
                      </a:pPr>
                      <a:r>
                        <a:rPr lang="en-US" sz="1100">
                          <a:effectLst/>
                        </a:rPr>
                        <a:t>Malawi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&gt;80% of land area</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0">
                <a:tc>
                  <a:txBody>
                    <a:bodyPr/>
                    <a:lstStyle/>
                    <a:p>
                      <a:pPr marL="0" marR="0">
                        <a:lnSpc>
                          <a:spcPct val="115000"/>
                        </a:lnSpc>
                        <a:spcBef>
                          <a:spcPts val="0"/>
                        </a:spcBef>
                        <a:spcAft>
                          <a:spcPts val="0"/>
                        </a:spcAft>
                      </a:pPr>
                      <a:r>
                        <a:rPr lang="en-US" sz="1100" dirty="0">
                          <a:effectLst/>
                        </a:rPr>
                        <a:t>Mauritania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85% of land area</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0">
                <a:tc>
                  <a:txBody>
                    <a:bodyPr/>
                    <a:lstStyle/>
                    <a:p>
                      <a:pPr marL="0" marR="0">
                        <a:lnSpc>
                          <a:spcPct val="115000"/>
                        </a:lnSpc>
                        <a:spcBef>
                          <a:spcPts val="0"/>
                        </a:spcBef>
                        <a:spcAft>
                          <a:spcPts val="0"/>
                        </a:spcAft>
                      </a:pPr>
                      <a:r>
                        <a:rPr lang="en-US" sz="1100">
                          <a:effectLst/>
                        </a:rPr>
                        <a:t>Sierra Leone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95% of land area</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0">
                <a:tc>
                  <a:txBody>
                    <a:bodyPr/>
                    <a:lstStyle/>
                    <a:p>
                      <a:pPr marL="0" marR="0">
                        <a:lnSpc>
                          <a:spcPct val="115000"/>
                        </a:lnSpc>
                        <a:spcBef>
                          <a:spcPts val="0"/>
                        </a:spcBef>
                        <a:spcAft>
                          <a:spcPts val="0"/>
                        </a:spcAft>
                      </a:pPr>
                      <a:r>
                        <a:rPr lang="en-US" sz="1100" dirty="0">
                          <a:effectLst/>
                        </a:rPr>
                        <a:t>Uganda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80% of the land area</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bl>
          </a:graphicData>
        </a:graphic>
      </p:graphicFrame>
      <p:sp>
        <p:nvSpPr>
          <p:cNvPr id="9" name="Footer Placeholder 3"/>
          <p:cNvSpPr>
            <a:spLocks noGrp="1"/>
          </p:cNvSpPr>
          <p:nvPr>
            <p:ph type="ftr" sz="quarter" idx="4294967295"/>
          </p:nvPr>
        </p:nvSpPr>
        <p:spPr>
          <a:xfrm rot="16200000">
            <a:off x="5057449" y="3142788"/>
            <a:ext cx="2006894" cy="338554"/>
          </a:xfrm>
          <a:prstGeom prst="rect">
            <a:avLst/>
          </a:prstGeom>
        </p:spPr>
        <p:txBody>
          <a:bodyPr/>
          <a:lstStyle/>
          <a:p>
            <a:r>
              <a:rPr lang="en-US" sz="800" dirty="0"/>
              <a:t>Source: World Bank Land Governance Assessment Framework</a:t>
            </a:r>
          </a:p>
        </p:txBody>
      </p:sp>
    </p:spTree>
    <p:extLst>
      <p:ext uri="{BB962C8B-B14F-4D97-AF65-F5344CB8AC3E}">
        <p14:creationId xmlns:p14="http://schemas.microsoft.com/office/powerpoint/2010/main" val="262619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838" y="3140191"/>
            <a:ext cx="7175360" cy="487266"/>
          </a:xfrm>
        </p:spPr>
        <p:txBody>
          <a:bodyPr/>
          <a:lstStyle/>
          <a:p>
            <a:r>
              <a:rPr lang="en-US" dirty="0"/>
              <a:t>Community land protection program</a:t>
            </a:r>
          </a:p>
        </p:txBody>
      </p:sp>
      <p:sp>
        <p:nvSpPr>
          <p:cNvPr id="5" name="Slide Number Placeholder 4"/>
          <p:cNvSpPr>
            <a:spLocks noGrp="1"/>
          </p:cNvSpPr>
          <p:nvPr>
            <p:ph type="sldNum" sz="quarter" idx="12"/>
          </p:nvPr>
        </p:nvSpPr>
        <p:spPr/>
        <p:txBody>
          <a:bodyPr/>
          <a:lstStyle/>
          <a:p>
            <a:fld id="{42782948-4DBE-204D-AB9E-B65E067054AE}" type="slidenum">
              <a:rPr lang="en-US" smtClean="0"/>
              <a:pPr/>
              <a:t>5</a:t>
            </a:fld>
            <a:endParaRPr lang="en-US" dirty="0"/>
          </a:p>
        </p:txBody>
      </p:sp>
      <p:sp>
        <p:nvSpPr>
          <p:cNvPr id="7" name="Text Placeholder 24"/>
          <p:cNvSpPr txBox="1">
            <a:spLocks/>
          </p:cNvSpPr>
          <p:nvPr/>
        </p:nvSpPr>
        <p:spPr>
          <a:xfrm rot="16200000">
            <a:off x="7862312" y="1098609"/>
            <a:ext cx="2073910" cy="184666"/>
          </a:xfrm>
          <a:prstGeom prst="rect">
            <a:avLst/>
          </a:prstGeom>
        </p:spPr>
        <p:txBody>
          <a:bodyPr vert="horz" lIns="91440" tIns="45720" rIns="91440" bIns="45720" rtlCol="0" anchor="ctr">
            <a:spAutoFit/>
          </a:bodyPr>
          <a:lstStyle>
            <a:defPPr>
              <a:defRPr lang="en-US"/>
            </a:defPPr>
            <a:lvl1pPr marL="0" algn="r" defTabSz="457200" rtl="0" eaLnBrk="1" latinLnBrk="0" hangingPunct="1">
              <a:defRPr sz="600" b="0" i="0" kern="1200">
                <a:solidFill>
                  <a:srgbClr val="FFFFFF"/>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USAID</a:t>
            </a:r>
            <a:endParaRPr lang="en-US" dirty="0"/>
          </a:p>
        </p:txBody>
      </p:sp>
    </p:spTree>
    <p:extLst>
      <p:ext uri="{BB962C8B-B14F-4D97-AF65-F5344CB8AC3E}">
        <p14:creationId xmlns:p14="http://schemas.microsoft.com/office/powerpoint/2010/main" val="84144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6104" y="1216603"/>
            <a:ext cx="7772400" cy="3628036"/>
          </a:xfrm>
        </p:spPr>
        <p:txBody>
          <a:bodyPr>
            <a:noAutofit/>
          </a:bodyPr>
          <a:lstStyle/>
          <a:p>
            <a:pPr>
              <a:spcAft>
                <a:spcPts val="600"/>
              </a:spcAft>
            </a:pPr>
            <a:r>
              <a:rPr lang="en-US" dirty="0">
                <a:solidFill>
                  <a:schemeClr val="accent3"/>
                </a:solidFill>
              </a:rPr>
              <a:t>Integrated community land protection model that supports communities to protect their lands and natural resources in 5 program stages:</a:t>
            </a:r>
          </a:p>
          <a:p>
            <a:pPr lvl="1"/>
            <a:r>
              <a:rPr lang="en-US" sz="1400" dirty="0">
                <a:solidFill>
                  <a:schemeClr val="accent3"/>
                </a:solidFill>
              </a:rPr>
              <a:t>Laying the groundwork;</a:t>
            </a:r>
          </a:p>
          <a:p>
            <a:pPr lvl="1"/>
            <a:r>
              <a:rPr lang="en-US" sz="1400" dirty="0">
                <a:solidFill>
                  <a:schemeClr val="accent3"/>
                </a:solidFill>
              </a:rPr>
              <a:t>Strengthening community governance (including bylaw drafting); </a:t>
            </a:r>
          </a:p>
          <a:p>
            <a:pPr lvl="1"/>
            <a:r>
              <a:rPr lang="en-US" sz="1400" dirty="0">
                <a:solidFill>
                  <a:schemeClr val="accent3"/>
                </a:solidFill>
              </a:rPr>
              <a:t>Harmonizing boundaries and documenting lands (including boundary mapping and MOU signing with neighboring communities); </a:t>
            </a:r>
          </a:p>
          <a:p>
            <a:pPr lvl="1"/>
            <a:r>
              <a:rPr lang="en-US" sz="1400" dirty="0">
                <a:solidFill>
                  <a:schemeClr val="accent3"/>
                </a:solidFill>
              </a:rPr>
              <a:t>Pursuing legal recognition; and </a:t>
            </a:r>
          </a:p>
          <a:p>
            <a:pPr lvl="1"/>
            <a:r>
              <a:rPr lang="en-US" sz="1400" dirty="0">
                <a:solidFill>
                  <a:schemeClr val="accent3"/>
                </a:solidFill>
              </a:rPr>
              <a:t>Preparing communities to prosper</a:t>
            </a:r>
          </a:p>
          <a:p>
            <a:pPr>
              <a:spcAft>
                <a:spcPts val="600"/>
              </a:spcAft>
            </a:pPr>
            <a:r>
              <a:rPr lang="en-US" dirty="0">
                <a:solidFill>
                  <a:schemeClr val="accent3"/>
                </a:solidFill>
              </a:rPr>
              <a:t>In 2009 </a:t>
            </a:r>
            <a:r>
              <a:rPr lang="en-US" dirty="0" err="1" smtClean="0">
                <a:solidFill>
                  <a:schemeClr val="accent3"/>
                </a:solidFill>
              </a:rPr>
              <a:t>Namati</a:t>
            </a:r>
            <a:r>
              <a:rPr lang="en-US" dirty="0" smtClean="0">
                <a:solidFill>
                  <a:schemeClr val="accent3"/>
                </a:solidFill>
              </a:rPr>
              <a:t> </a:t>
            </a:r>
            <a:r>
              <a:rPr lang="en-US" dirty="0">
                <a:solidFill>
                  <a:schemeClr val="accent3"/>
                </a:solidFill>
              </a:rPr>
              <a:t>and </a:t>
            </a:r>
            <a:r>
              <a:rPr lang="en-US" dirty="0" smtClean="0">
                <a:solidFill>
                  <a:schemeClr val="accent3"/>
                </a:solidFill>
              </a:rPr>
              <a:t>Sustainable Development Initiative </a:t>
            </a:r>
            <a:r>
              <a:rPr lang="en-US" dirty="0">
                <a:solidFill>
                  <a:schemeClr val="accent3"/>
                </a:solidFill>
              </a:rPr>
              <a:t>approached </a:t>
            </a:r>
            <a:r>
              <a:rPr lang="en-US" dirty="0" smtClean="0">
                <a:solidFill>
                  <a:schemeClr val="accent3"/>
                </a:solidFill>
              </a:rPr>
              <a:t>Liberian </a:t>
            </a:r>
            <a:r>
              <a:rPr lang="en-US" dirty="0">
                <a:solidFill>
                  <a:schemeClr val="accent3"/>
                </a:solidFill>
              </a:rPr>
              <a:t>Land Commission and requested permission to pilot </a:t>
            </a:r>
            <a:r>
              <a:rPr lang="en-US" dirty="0" smtClean="0">
                <a:solidFill>
                  <a:schemeClr val="accent3"/>
                </a:solidFill>
              </a:rPr>
              <a:t>innovative </a:t>
            </a:r>
            <a:r>
              <a:rPr lang="en-US" dirty="0">
                <a:solidFill>
                  <a:schemeClr val="accent3"/>
                </a:solidFill>
              </a:rPr>
              <a:t>community land documentation process in 20 communities in River </a:t>
            </a:r>
            <a:r>
              <a:rPr lang="en-US" dirty="0" err="1">
                <a:solidFill>
                  <a:schemeClr val="accent3"/>
                </a:solidFill>
              </a:rPr>
              <a:t>Cess</a:t>
            </a:r>
            <a:r>
              <a:rPr lang="en-US" dirty="0">
                <a:solidFill>
                  <a:schemeClr val="accent3"/>
                </a:solidFill>
              </a:rPr>
              <a:t> County (which then showed promising results</a:t>
            </a:r>
            <a:r>
              <a:rPr lang="en-US" dirty="0" smtClean="0">
                <a:solidFill>
                  <a:schemeClr val="accent3"/>
                </a:solidFill>
              </a:rPr>
              <a:t>)</a:t>
            </a:r>
            <a:endParaRPr lang="en-US" dirty="0">
              <a:solidFill>
                <a:schemeClr val="accent3"/>
              </a:solidFill>
            </a:endParaRPr>
          </a:p>
        </p:txBody>
      </p:sp>
      <p:sp>
        <p:nvSpPr>
          <p:cNvPr id="5" name="Slide Number Placeholder 4"/>
          <p:cNvSpPr>
            <a:spLocks noGrp="1"/>
          </p:cNvSpPr>
          <p:nvPr>
            <p:ph type="sldNum" sz="quarter" idx="12"/>
          </p:nvPr>
        </p:nvSpPr>
        <p:spPr/>
        <p:txBody>
          <a:bodyPr/>
          <a:lstStyle/>
          <a:p>
            <a:fld id="{42782948-4DBE-204D-AB9E-B65E067054AE}" type="slidenum">
              <a:rPr lang="en-US" smtClean="0"/>
              <a:pPr/>
              <a:t>6</a:t>
            </a:fld>
            <a:endParaRPr lang="en-US" dirty="0"/>
          </a:p>
        </p:txBody>
      </p:sp>
      <p:sp>
        <p:nvSpPr>
          <p:cNvPr id="6" name="Title 5"/>
          <p:cNvSpPr>
            <a:spLocks noGrp="1"/>
          </p:cNvSpPr>
          <p:nvPr>
            <p:ph type="title"/>
          </p:nvPr>
        </p:nvSpPr>
        <p:spPr>
          <a:xfrm>
            <a:off x="686104" y="682922"/>
            <a:ext cx="7772400" cy="461665"/>
          </a:xfrm>
        </p:spPr>
        <p:txBody>
          <a:bodyPr/>
          <a:lstStyle/>
          <a:p>
            <a:r>
              <a:rPr lang="en-US" dirty="0">
                <a:solidFill>
                  <a:schemeClr val="accent2"/>
                </a:solidFill>
              </a:rPr>
              <a:t>COMMUNITY LAND PROTECTION PROGRAM (CLPP)</a:t>
            </a:r>
          </a:p>
        </p:txBody>
      </p:sp>
    </p:spTree>
    <p:extLst>
      <p:ext uri="{BB962C8B-B14F-4D97-AF65-F5344CB8AC3E}">
        <p14:creationId xmlns:p14="http://schemas.microsoft.com/office/powerpoint/2010/main" val="52968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2782948-4DBE-204D-AB9E-B65E067054AE}" type="slidenum">
              <a:rPr lang="en-US" smtClean="0"/>
              <a:pPr/>
              <a:t>7</a:t>
            </a:fld>
            <a:endParaRPr lang="en-US" dirty="0"/>
          </a:p>
        </p:txBody>
      </p:sp>
      <p:sp>
        <p:nvSpPr>
          <p:cNvPr id="6" name="Title 5"/>
          <p:cNvSpPr>
            <a:spLocks noGrp="1"/>
          </p:cNvSpPr>
          <p:nvPr>
            <p:ph type="title"/>
          </p:nvPr>
        </p:nvSpPr>
        <p:spPr/>
        <p:txBody>
          <a:bodyPr/>
          <a:lstStyle/>
          <a:p>
            <a:r>
              <a:rPr lang="en-US" dirty="0">
                <a:solidFill>
                  <a:schemeClr val="accent2"/>
                </a:solidFill>
              </a:rPr>
              <a:t>WHAT WE EXPECT TO LEARN </a:t>
            </a:r>
          </a:p>
        </p:txBody>
      </p:sp>
      <p:sp>
        <p:nvSpPr>
          <p:cNvPr id="7" name="Content Placeholder 6"/>
          <p:cNvSpPr>
            <a:spLocks noGrp="1"/>
          </p:cNvSpPr>
          <p:nvPr>
            <p:ph idx="1"/>
          </p:nvPr>
        </p:nvSpPr>
        <p:spPr>
          <a:xfrm>
            <a:off x="685800" y="1296987"/>
            <a:ext cx="4507152" cy="3547652"/>
          </a:xfrm>
        </p:spPr>
        <p:txBody>
          <a:bodyPr>
            <a:normAutofit lnSpcReduction="10000"/>
          </a:bodyPr>
          <a:lstStyle/>
          <a:p>
            <a:r>
              <a:rPr lang="en-US" sz="1800" dirty="0"/>
              <a:t>Did CLPP…</a:t>
            </a:r>
          </a:p>
          <a:p>
            <a:pPr marL="460375" lvl="1" indent="-234950"/>
            <a:r>
              <a:rPr lang="en-US" dirty="0"/>
              <a:t>I</a:t>
            </a:r>
            <a:r>
              <a:rPr lang="en-US" dirty="0" smtClean="0"/>
              <a:t>mprove </a:t>
            </a:r>
            <a:r>
              <a:rPr lang="en-US" dirty="0"/>
              <a:t>community tenure security</a:t>
            </a:r>
            <a:r>
              <a:rPr lang="en-US" dirty="0" smtClean="0"/>
              <a:t>?</a:t>
            </a:r>
            <a:endParaRPr lang="en-US" dirty="0"/>
          </a:p>
          <a:p>
            <a:pPr marL="460375" lvl="1" indent="-234950"/>
            <a:r>
              <a:rPr lang="en-US" dirty="0"/>
              <a:t>Increase </a:t>
            </a:r>
            <a:r>
              <a:rPr lang="en-US" dirty="0"/>
              <a:t>accountability of community leaders?</a:t>
            </a:r>
          </a:p>
          <a:p>
            <a:pPr marL="460375" lvl="1" indent="-234950"/>
            <a:r>
              <a:rPr lang="en-US" dirty="0"/>
              <a:t>Increase </a:t>
            </a:r>
            <a:r>
              <a:rPr lang="en-US" dirty="0"/>
              <a:t>protection for women’s land rights and minority groups?</a:t>
            </a:r>
          </a:p>
          <a:p>
            <a:pPr marL="460375" lvl="1" indent="-234950"/>
            <a:r>
              <a:rPr lang="en-US" dirty="0"/>
              <a:t>Increase </a:t>
            </a:r>
            <a:r>
              <a:rPr lang="en-US" dirty="0"/>
              <a:t>participation of women’s empowerment and participation within the community</a:t>
            </a:r>
            <a:r>
              <a:rPr lang="en-US" dirty="0" smtClean="0"/>
              <a:t>?</a:t>
            </a:r>
          </a:p>
          <a:p>
            <a:pPr marL="460375" lvl="1" indent="-234950"/>
            <a:r>
              <a:rPr lang="en-US" dirty="0" smtClean="0"/>
              <a:t>Increase social cohesion?</a:t>
            </a:r>
            <a:endParaRPr lang="en-US" dirty="0"/>
          </a:p>
          <a:p>
            <a:pPr marL="460375" lvl="1" indent="-234950"/>
            <a:r>
              <a:rPr lang="en-US" dirty="0"/>
              <a:t>R</a:t>
            </a:r>
            <a:r>
              <a:rPr lang="en-US" dirty="0" smtClean="0"/>
              <a:t>educe </a:t>
            </a:r>
            <a:r>
              <a:rPr lang="en-US" dirty="0"/>
              <a:t>incidence of expropriation of community land without consent or compensation?</a:t>
            </a:r>
          </a:p>
          <a:p>
            <a:pPr marL="454025" lvl="1" indent="0">
              <a:buNone/>
            </a:pPr>
            <a:endParaRPr lang="en-US" sz="1800" dirty="0"/>
          </a:p>
        </p:txBody>
      </p:sp>
      <p:pic>
        <p:nvPicPr>
          <p:cNvPr id="8" name="Picture Placeholder 6"/>
          <p:cNvPicPr>
            <a:picLocks noChangeAspect="1"/>
          </p:cNvPicPr>
          <p:nvPr/>
        </p:nvPicPr>
        <p:blipFill rotWithShape="1">
          <a:blip r:embed="rId3"/>
          <a:srcRect l="14050" r="9009"/>
          <a:stretch/>
        </p:blipFill>
        <p:spPr>
          <a:xfrm>
            <a:off x="5192952" y="1296987"/>
            <a:ext cx="3400513" cy="3314700"/>
          </a:xfrm>
          <a:prstGeom prst="rect">
            <a:avLst/>
          </a:prstGeom>
        </p:spPr>
      </p:pic>
      <p:sp>
        <p:nvSpPr>
          <p:cNvPr id="11" name="Text Placeholder 3"/>
          <p:cNvSpPr>
            <a:spLocks noGrp="1"/>
          </p:cNvSpPr>
          <p:nvPr/>
        </p:nvSpPr>
        <p:spPr>
          <a:xfrm rot="16200000">
            <a:off x="7464177" y="2241609"/>
            <a:ext cx="2073910" cy="184666"/>
          </a:xfrm>
          <a:prstGeom prst="rect">
            <a:avLst/>
          </a:prstGeom>
        </p:spPr>
        <p:txBody>
          <a:bodyPr vert="horz" lIns="91440" tIns="45720" rIns="91440" bIns="45720" rtlCol="0">
            <a:spAutoFit/>
          </a:bodyPr>
          <a:lstStyle>
            <a:lvl1pPr marL="0" indent="0" algn="r" defTabSz="457200" rtl="0" eaLnBrk="1" latinLnBrk="0" hangingPunct="1">
              <a:spcBef>
                <a:spcPts val="0"/>
              </a:spcBef>
              <a:spcAft>
                <a:spcPts val="800"/>
              </a:spcAft>
              <a:buFont typeface="Arial"/>
              <a:buNone/>
              <a:defRPr sz="600" b="0" i="0" kern="1200" baseline="0">
                <a:solidFill>
                  <a:srgbClr val="FFFFFF"/>
                </a:solidFill>
                <a:latin typeface="Gill Sans MT"/>
                <a:ea typeface="+mn-ea"/>
                <a:cs typeface="Gill Sans MT"/>
              </a:defRPr>
            </a:lvl1pPr>
            <a:lvl2pPr marL="230187" indent="0" algn="l" defTabSz="457200" rtl="0" eaLnBrk="1" latinLnBrk="0" hangingPunct="1">
              <a:spcBef>
                <a:spcPts val="0"/>
              </a:spcBef>
              <a:spcAft>
                <a:spcPts val="800"/>
              </a:spcAft>
              <a:buFont typeface="Arial"/>
              <a:buNone/>
              <a:defRPr sz="1800" b="0" i="0" kern="1200">
                <a:solidFill>
                  <a:schemeClr val="bg1"/>
                </a:solidFill>
                <a:latin typeface="Gill Sans MT"/>
                <a:ea typeface="+mn-ea"/>
                <a:cs typeface="Gill Sans MT"/>
              </a:defRPr>
            </a:lvl2pPr>
            <a:lvl3pPr marL="460375" indent="0" algn="l" defTabSz="457200" rtl="0" eaLnBrk="1" latinLnBrk="0" hangingPunct="1">
              <a:spcBef>
                <a:spcPct val="20000"/>
              </a:spcBef>
              <a:buFont typeface="Arial"/>
              <a:buNone/>
              <a:defRPr sz="1600" b="0" i="0" kern="1200">
                <a:solidFill>
                  <a:schemeClr val="bg1"/>
                </a:solidFill>
                <a:latin typeface="Gill Sans MT"/>
                <a:ea typeface="+mn-ea"/>
                <a:cs typeface="Gill Sans MT"/>
              </a:defRPr>
            </a:lvl3pPr>
            <a:lvl4pPr marL="684212" indent="0" algn="l" defTabSz="457200" rtl="0" eaLnBrk="1" latinLnBrk="0" hangingPunct="1">
              <a:spcBef>
                <a:spcPct val="20000"/>
              </a:spcBef>
              <a:buFont typeface="Arial"/>
              <a:buNone/>
              <a:defRPr sz="1400" b="0" i="0" kern="1200">
                <a:solidFill>
                  <a:schemeClr val="bg1"/>
                </a:solidFill>
                <a:latin typeface="Gill Sans MT"/>
                <a:ea typeface="+mn-ea"/>
                <a:cs typeface="Gill Sans MT"/>
              </a:defRPr>
            </a:lvl4pPr>
            <a:lvl5pPr marL="1025525" indent="0" algn="l" defTabSz="457200" rtl="0" eaLnBrk="1" latinLnBrk="0" hangingPunct="1">
              <a:spcBef>
                <a:spcPct val="20000"/>
              </a:spcBef>
              <a:buFont typeface="Arial"/>
              <a:buNone/>
              <a:defRPr sz="1200" b="0" i="0" kern="1200">
                <a:solidFill>
                  <a:schemeClr val="bg1"/>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Ben Ewing / Cloudburst</a:t>
            </a:r>
          </a:p>
        </p:txBody>
      </p:sp>
    </p:spTree>
    <p:extLst>
      <p:ext uri="{BB962C8B-B14F-4D97-AF65-F5344CB8AC3E}">
        <p14:creationId xmlns:p14="http://schemas.microsoft.com/office/powerpoint/2010/main" val="55927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8</a:t>
            </a:fld>
            <a:endParaRPr lang="en-US"/>
          </a:p>
        </p:txBody>
      </p:sp>
      <p:sp>
        <p:nvSpPr>
          <p:cNvPr id="5" name="Title 4"/>
          <p:cNvSpPr>
            <a:spLocks noGrp="1"/>
          </p:cNvSpPr>
          <p:nvPr>
            <p:ph type="ctrTitle"/>
          </p:nvPr>
        </p:nvSpPr>
        <p:spPr>
          <a:xfrm>
            <a:off x="685799" y="2321168"/>
            <a:ext cx="4891035" cy="490399"/>
          </a:xfrm>
        </p:spPr>
        <p:txBody>
          <a:bodyPr>
            <a:normAutofit/>
          </a:bodyPr>
          <a:lstStyle/>
          <a:p>
            <a:r>
              <a:rPr lang="en-US" dirty="0"/>
              <a:t>IMPACT EVALUATION METHODS</a:t>
            </a:r>
          </a:p>
        </p:txBody>
      </p:sp>
    </p:spTree>
    <p:extLst>
      <p:ext uri="{BB962C8B-B14F-4D97-AF65-F5344CB8AC3E}">
        <p14:creationId xmlns:p14="http://schemas.microsoft.com/office/powerpoint/2010/main" val="368758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a:t>Mixed methods evaluation that combines qualitative and quantitative data sources </a:t>
            </a:r>
          </a:p>
          <a:p>
            <a:r>
              <a:rPr lang="en-US" dirty="0"/>
              <a:t>Presence of control group allows evaluation to detect changes and attribute them to CLPP </a:t>
            </a:r>
          </a:p>
          <a:p>
            <a:r>
              <a:rPr lang="en-US" dirty="0" smtClean="0"/>
              <a:t>Baseline </a:t>
            </a:r>
            <a:r>
              <a:rPr lang="en-US" dirty="0"/>
              <a:t>data collected February–July 2014; Midline data collected February–March 2017</a:t>
            </a:r>
          </a:p>
          <a:p>
            <a:r>
              <a:rPr lang="en-US" dirty="0"/>
              <a:t>Two types of primary quantitative indicator analysis: </a:t>
            </a:r>
          </a:p>
          <a:p>
            <a:pPr lvl="1"/>
            <a:r>
              <a:rPr lang="en-US" dirty="0"/>
              <a:t>Cross-sectional (midline only) fixed effects linear models to test whether treatment status predicts midline-only household-level outcome variables (N 818). </a:t>
            </a:r>
          </a:p>
          <a:p>
            <a:pPr lvl="1"/>
            <a:r>
              <a:rPr lang="en-US" dirty="0"/>
              <a:t>Fixed effects Difference-in-Difference (DID) model to determine program impacts on panel household-level outcome variables (N 683). </a:t>
            </a:r>
          </a:p>
        </p:txBody>
      </p:sp>
      <p:sp>
        <p:nvSpPr>
          <p:cNvPr id="5" name="Slide Number Placeholder 4"/>
          <p:cNvSpPr>
            <a:spLocks noGrp="1"/>
          </p:cNvSpPr>
          <p:nvPr>
            <p:ph type="sldNum" sz="quarter" idx="12"/>
          </p:nvPr>
        </p:nvSpPr>
        <p:spPr/>
        <p:txBody>
          <a:bodyPr/>
          <a:lstStyle/>
          <a:p>
            <a:fld id="{42782948-4DBE-204D-AB9E-B65E067054AE}" type="slidenum">
              <a:rPr lang="en-US" smtClean="0"/>
              <a:pPr/>
              <a:t>9</a:t>
            </a:fld>
            <a:endParaRPr lang="en-US" dirty="0"/>
          </a:p>
        </p:txBody>
      </p:sp>
      <p:sp>
        <p:nvSpPr>
          <p:cNvPr id="6" name="Title 5"/>
          <p:cNvSpPr>
            <a:spLocks noGrp="1"/>
          </p:cNvSpPr>
          <p:nvPr>
            <p:ph type="title"/>
          </p:nvPr>
        </p:nvSpPr>
        <p:spPr>
          <a:xfrm>
            <a:off x="686104" y="682922"/>
            <a:ext cx="7772400" cy="461665"/>
          </a:xfrm>
        </p:spPr>
        <p:txBody>
          <a:bodyPr/>
          <a:lstStyle/>
          <a:p>
            <a:r>
              <a:rPr lang="en-US" dirty="0">
                <a:solidFill>
                  <a:schemeClr val="accent2"/>
                </a:solidFill>
              </a:rPr>
              <a:t>OVERVIEW – CLPP EVALUATION METHODS</a:t>
            </a:r>
          </a:p>
        </p:txBody>
      </p:sp>
    </p:spTree>
    <p:extLst>
      <p:ext uri="{BB962C8B-B14F-4D97-AF65-F5344CB8AC3E}">
        <p14:creationId xmlns:p14="http://schemas.microsoft.com/office/powerpoint/2010/main" val="2379034126"/>
      </p:ext>
    </p:extLst>
  </p:cSld>
  <p:clrMapOvr>
    <a:masterClrMapping/>
  </p:clrMapOvr>
</p:sld>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16.9-Template_4.29.2016</Template>
  <TotalTime>8535</TotalTime>
  <Words>1456</Words>
  <Application>Microsoft Macintosh PowerPoint</Application>
  <PresentationFormat>Custom</PresentationFormat>
  <Paragraphs>165</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16.9-Template_4.29.2016</vt:lpstr>
      <vt:lpstr>USAID’S EVALUATION OF NAMATI’S COMMUNITY LAND PROTECTION PROGRAM (2014-2017)</vt:lpstr>
      <vt:lpstr>AGENDA</vt:lpstr>
      <vt:lpstr>INTRODUCTION</vt:lpstr>
      <vt:lpstr>INTRODUCTION</vt:lpstr>
      <vt:lpstr>Community land protection program</vt:lpstr>
      <vt:lpstr>COMMUNITY LAND PROTECTION PROGRAM (CLPP)</vt:lpstr>
      <vt:lpstr>WHAT WE EXPECT TO LEARN </vt:lpstr>
      <vt:lpstr>IMPACT EVALUATION METHODS</vt:lpstr>
      <vt:lpstr>OVERVIEW – CLPP EVALUATION METHODS</vt:lpstr>
      <vt:lpstr>CLPP MIDLINE  METHODS </vt:lpstr>
      <vt:lpstr>DATA SOURCES</vt:lpstr>
      <vt:lpstr>PowerPoint Presentation</vt:lpstr>
      <vt:lpstr>CLPP Progress</vt:lpstr>
      <vt:lpstr>FINDINGS: TENURE SECURITY</vt:lpstr>
      <vt:lpstr>FINDINGS: GOVERNANCE</vt:lpstr>
      <vt:lpstr>KEY MESSAGES</vt:lpstr>
      <vt:lpstr>PowerPoint Presentation</vt:lpstr>
      <vt:lpstr>NEXT STEPS</vt:lpstr>
      <vt:lpstr>PowerPoint Presentation</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USAID</cp:lastModifiedBy>
  <cp:revision>151</cp:revision>
  <dcterms:created xsi:type="dcterms:W3CDTF">2016-05-03T19:58:32Z</dcterms:created>
  <dcterms:modified xsi:type="dcterms:W3CDTF">2017-07-10T15:03:45Z</dcterms:modified>
</cp:coreProperties>
</file>