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sldIdLst>
    <p:sldId id="271" r:id="rId2"/>
    <p:sldId id="295" r:id="rId3"/>
    <p:sldId id="288" r:id="rId4"/>
    <p:sldId id="302" r:id="rId5"/>
    <p:sldId id="276" r:id="rId6"/>
    <p:sldId id="305" r:id="rId7"/>
    <p:sldId id="306" r:id="rId8"/>
    <p:sldId id="383" r:id="rId9"/>
    <p:sldId id="307" r:id="rId10"/>
    <p:sldId id="365" r:id="rId11"/>
    <p:sldId id="385" r:id="rId12"/>
    <p:sldId id="308" r:id="rId13"/>
    <p:sldId id="390" r:id="rId14"/>
    <p:sldId id="310" r:id="rId15"/>
    <p:sldId id="389" r:id="rId16"/>
    <p:sldId id="392" r:id="rId17"/>
    <p:sldId id="311" r:id="rId18"/>
    <p:sldId id="393" r:id="rId19"/>
    <p:sldId id="391" r:id="rId20"/>
    <p:sldId id="362" r:id="rId21"/>
    <p:sldId id="316" r:id="rId22"/>
    <p:sldId id="328" r:id="rId23"/>
    <p:sldId id="398" r:id="rId24"/>
    <p:sldId id="400" r:id="rId25"/>
    <p:sldId id="399" r:id="rId26"/>
    <p:sldId id="327" r:id="rId27"/>
    <p:sldId id="270" r:id="rId28"/>
    <p:sldId id="318" r:id="rId29"/>
    <p:sldId id="320" r:id="rId30"/>
    <p:sldId id="334" r:id="rId31"/>
    <p:sldId id="322" r:id="rId32"/>
    <p:sldId id="335" r:id="rId33"/>
    <p:sldId id="401" r:id="rId34"/>
    <p:sldId id="377" r:id="rId35"/>
    <p:sldId id="373" r:id="rId36"/>
    <p:sldId id="407" r:id="rId37"/>
    <p:sldId id="408" r:id="rId38"/>
    <p:sldId id="409" r:id="rId39"/>
    <p:sldId id="412" r:id="rId40"/>
    <p:sldId id="413" r:id="rId41"/>
    <p:sldId id="415" r:id="rId42"/>
    <p:sldId id="416" r:id="rId43"/>
    <p:sldId id="410" r:id="rId44"/>
    <p:sldId id="351" r:id="rId45"/>
    <p:sldId id="420" r:id="rId46"/>
    <p:sldId id="421" r:id="rId47"/>
    <p:sldId id="386" r:id="rId48"/>
    <p:sldId id="264" r:id="rId49"/>
    <p:sldId id="259" r:id="rId50"/>
    <p:sldId id="422" r:id="rId51"/>
    <p:sldId id="394" r:id="rId52"/>
    <p:sldId id="395" r:id="rId53"/>
    <p:sldId id="396" r:id="rId54"/>
    <p:sldId id="418" r:id="rId55"/>
    <p:sldId id="419" r:id="rId56"/>
    <p:sldId id="417" r:id="rId57"/>
    <p:sldId id="402" r:id="rId58"/>
    <p:sldId id="403" r:id="rId59"/>
    <p:sldId id="404" r:id="rId60"/>
    <p:sldId id="405" r:id="rId61"/>
    <p:sldId id="406" r:id="rId62"/>
    <p:sldId id="397" r:id="rId63"/>
    <p:sldId id="380"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424"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280C5C-FFF5-1444-9D92-16F7E808A2AC}" type="datetimeFigureOut">
              <a:rPr lang="en-US" smtClean="0"/>
              <a:t>7/9/17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CEBBCA-A3AC-7847-9752-A9CC9EC39EA2}" type="slidenum">
              <a:rPr lang="en-US" smtClean="0"/>
              <a:t>‹#›</a:t>
            </a:fld>
            <a:endParaRPr lang="en-US"/>
          </a:p>
        </p:txBody>
      </p:sp>
    </p:spTree>
    <p:extLst>
      <p:ext uri="{BB962C8B-B14F-4D97-AF65-F5344CB8AC3E}">
        <p14:creationId xmlns:p14="http://schemas.microsoft.com/office/powerpoint/2010/main" val="4609171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Interest in LEK; how to find experts? Use peer system (Identifying</a:t>
            </a:r>
            <a:r>
              <a:rPr lang="en-US" baseline="0" dirty="0" smtClean="0"/>
              <a:t> “experts”) -- technocratic</a:t>
            </a:r>
            <a:endParaRPr lang="en-US" dirty="0" smtClean="0"/>
          </a:p>
          <a:p>
            <a:r>
              <a:rPr lang="en-US" sz="1200" dirty="0" smtClean="0">
                <a:solidFill>
                  <a:srgbClr val="000000"/>
                </a:solidFill>
              </a:rPr>
              <a:t>“Who Knows? On the Importance of Identifying “Experts” When Researching Local Ecological Knowledge” (Davis and Wagner 2003) – how to find LEK experts</a:t>
            </a:r>
          </a:p>
          <a:p>
            <a:endParaRPr lang="en-US" sz="1200" dirty="0" smtClean="0">
              <a:solidFill>
                <a:srgbClr val="000000"/>
              </a:solidFill>
            </a:endParaRPr>
          </a:p>
          <a:p>
            <a:r>
              <a:rPr lang="en-US" sz="1200" dirty="0" smtClean="0">
                <a:solidFill>
                  <a:srgbClr val="000000"/>
                </a:solidFill>
              </a:rPr>
              <a:t>Per Olsson and Carl </a:t>
            </a:r>
            <a:r>
              <a:rPr lang="en-US" sz="1200" dirty="0" err="1" smtClean="0">
                <a:solidFill>
                  <a:srgbClr val="000000"/>
                </a:solidFill>
              </a:rPr>
              <a:t>Folke</a:t>
            </a:r>
            <a:r>
              <a:rPr lang="en-US" sz="1200" dirty="0" smtClean="0">
                <a:solidFill>
                  <a:srgbClr val="000000"/>
                </a:solidFill>
              </a:rPr>
              <a:t> (2001) (highly cited) – finds that local knowledge/</a:t>
            </a:r>
            <a:r>
              <a:rPr lang="en-US" sz="1200" dirty="0" err="1" smtClean="0">
                <a:solidFill>
                  <a:srgbClr val="000000"/>
                </a:solidFill>
              </a:rPr>
              <a:t>mgmt</a:t>
            </a:r>
            <a:r>
              <a:rPr lang="en-US" sz="1200" dirty="0" smtClean="0">
                <a:solidFill>
                  <a:srgbClr val="000000"/>
                </a:solidFill>
              </a:rPr>
              <a:t> mimics ecosystem approach; local knowledge builds ecological resilience, adaptive approach</a:t>
            </a:r>
          </a:p>
          <a:p>
            <a:endParaRPr lang="en-US" sz="1200" dirty="0" smtClean="0">
              <a:solidFill>
                <a:srgbClr val="000000"/>
              </a:solidFill>
            </a:endParaRPr>
          </a:p>
          <a:p>
            <a:r>
              <a:rPr lang="en-US" sz="1200" dirty="0" smtClean="0">
                <a:solidFill>
                  <a:srgbClr val="000000"/>
                </a:solidFill>
              </a:rPr>
              <a:t>Grant Gilchrist, Mark Mallory, and </a:t>
            </a:r>
            <a:r>
              <a:rPr lang="en-US" sz="1200" dirty="0" err="1" smtClean="0">
                <a:solidFill>
                  <a:srgbClr val="000000"/>
                </a:solidFill>
              </a:rPr>
              <a:t>Flemming</a:t>
            </a:r>
            <a:r>
              <a:rPr lang="en-US" sz="1200" dirty="0" smtClean="0">
                <a:solidFill>
                  <a:srgbClr val="000000"/>
                </a:solidFill>
              </a:rPr>
              <a:t> Merkel (2005)</a:t>
            </a:r>
          </a:p>
          <a:p>
            <a:r>
              <a:rPr lang="en-US" sz="1200" dirty="0" smtClean="0">
                <a:solidFill>
                  <a:srgbClr val="000000"/>
                </a:solidFill>
              </a:rPr>
              <a:t>In some circumstances, local ecological knowledge (LEK) can serve as a useful, complementary data source, and may be particularly valuable when managing wildlife populations that occur in remote locations inhabited by indigenous peoples. </a:t>
            </a:r>
          </a:p>
          <a:p>
            <a:endParaRPr lang="en-US" dirty="0"/>
          </a:p>
        </p:txBody>
      </p:sp>
      <p:sp>
        <p:nvSpPr>
          <p:cNvPr id="4" name="Slide Number Placeholder 3"/>
          <p:cNvSpPr>
            <a:spLocks noGrp="1"/>
          </p:cNvSpPr>
          <p:nvPr>
            <p:ph type="sldNum" sz="quarter" idx="10"/>
          </p:nvPr>
        </p:nvSpPr>
        <p:spPr/>
        <p:txBody>
          <a:bodyPr/>
          <a:lstStyle/>
          <a:p>
            <a:fld id="{65CEBBCA-A3AC-7847-9752-A9CC9EC39EA2}" type="slidenum">
              <a:rPr lang="en-US" smtClean="0"/>
              <a:t>16</a:t>
            </a:fld>
            <a:endParaRPr lang="en-US"/>
          </a:p>
        </p:txBody>
      </p:sp>
    </p:spTree>
    <p:extLst>
      <p:ext uri="{BB962C8B-B14F-4D97-AF65-F5344CB8AC3E}">
        <p14:creationId xmlns:p14="http://schemas.microsoft.com/office/powerpoint/2010/main" val="494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Foucault: “the techniques and strategies by which a society is rendered governable”</a:t>
            </a:r>
          </a:p>
          <a:p>
            <a:pPr lvl="1"/>
            <a:r>
              <a:rPr lang="en-US" sz="2000" dirty="0" smtClean="0"/>
              <a:t>“the art of government”</a:t>
            </a:r>
          </a:p>
          <a:p>
            <a:pPr lvl="1"/>
            <a:r>
              <a:rPr lang="en-US" sz="2000" dirty="0" smtClean="0"/>
              <a:t>“the conduct of conduct”</a:t>
            </a:r>
          </a:p>
          <a:p>
            <a:r>
              <a:rPr lang="en-US" sz="2400" dirty="0" smtClean="0"/>
              <a:t>Neoliberal </a:t>
            </a:r>
            <a:r>
              <a:rPr lang="en-US" sz="2400" dirty="0" err="1" smtClean="0"/>
              <a:t>governmentality</a:t>
            </a:r>
            <a:r>
              <a:rPr lang="en-US" sz="2400" dirty="0" smtClean="0"/>
              <a:t>: when the government devolves power by creating self-governing citizens – cynical view of self-</a:t>
            </a:r>
            <a:r>
              <a:rPr lang="en-US" sz="2400" dirty="0" err="1" smtClean="0"/>
              <a:t>governaning</a:t>
            </a:r>
            <a:r>
              <a:rPr lang="en-US" sz="2400" baseline="0" dirty="0" smtClean="0"/>
              <a:t> citizenry and governability</a:t>
            </a:r>
            <a:endParaRPr lang="en-US" sz="2400" dirty="0" smtClean="0"/>
          </a:p>
          <a:p>
            <a:r>
              <a:rPr lang="en-US" sz="2400" dirty="0" smtClean="0"/>
              <a:t>Tania Li: the “project” of government, governing others </a:t>
            </a:r>
            <a:r>
              <a:rPr lang="en-US" sz="2400" dirty="0" smtClean="0">
                <a:sym typeface="Wingdings"/>
              </a:rPr>
              <a:t> the governing system </a:t>
            </a:r>
            <a:r>
              <a:rPr lang="en-US" sz="2400" b="1" dirty="0" smtClean="0">
                <a:sym typeface="Wingdings"/>
              </a:rPr>
              <a:t>defining itself</a:t>
            </a:r>
            <a:r>
              <a:rPr lang="en-US" sz="2400" dirty="0" smtClean="0">
                <a:sym typeface="Wingdings"/>
              </a:rPr>
              <a:t>, the </a:t>
            </a:r>
            <a:r>
              <a:rPr lang="en-US" sz="2400" b="1" dirty="0" smtClean="0">
                <a:sym typeface="Wingdings"/>
              </a:rPr>
              <a:t>problems</a:t>
            </a:r>
            <a:r>
              <a:rPr lang="en-US" sz="2400" dirty="0" smtClean="0">
                <a:sym typeface="Wingdings"/>
              </a:rPr>
              <a:t>, and the </a:t>
            </a:r>
            <a:r>
              <a:rPr lang="en-US" sz="2400" b="1" dirty="0" smtClean="0">
                <a:sym typeface="Wingdings"/>
              </a:rPr>
              <a:t>solutions</a:t>
            </a:r>
            <a:r>
              <a:rPr lang="en-US" sz="2400" dirty="0" smtClean="0">
                <a:sym typeface="Wingdings"/>
              </a:rPr>
              <a:t> under a neoliberal, capitalist world order</a:t>
            </a:r>
            <a:endParaRPr lang="en-US" sz="2400" dirty="0" smtClean="0"/>
          </a:p>
          <a:p>
            <a:endParaRPr lang="en-US" dirty="0"/>
          </a:p>
        </p:txBody>
      </p:sp>
      <p:sp>
        <p:nvSpPr>
          <p:cNvPr id="4" name="Slide Number Placeholder 3"/>
          <p:cNvSpPr>
            <a:spLocks noGrp="1"/>
          </p:cNvSpPr>
          <p:nvPr>
            <p:ph type="sldNum" sz="quarter" idx="10"/>
          </p:nvPr>
        </p:nvSpPr>
        <p:spPr/>
        <p:txBody>
          <a:bodyPr/>
          <a:lstStyle/>
          <a:p>
            <a:fld id="{65CEBBCA-A3AC-7847-9752-A9CC9EC39EA2}" type="slidenum">
              <a:rPr lang="en-US" smtClean="0"/>
              <a:t>52</a:t>
            </a:fld>
            <a:endParaRPr lang="en-US"/>
          </a:p>
        </p:txBody>
      </p:sp>
    </p:spTree>
    <p:extLst>
      <p:ext uri="{BB962C8B-B14F-4D97-AF65-F5344CB8AC3E}">
        <p14:creationId xmlns:p14="http://schemas.microsoft.com/office/powerpoint/2010/main" val="1000608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Foucault: “the techniques and strategies by which a society is rendered governable”</a:t>
            </a:r>
          </a:p>
          <a:p>
            <a:pPr lvl="1"/>
            <a:r>
              <a:rPr lang="en-US" sz="2000" dirty="0" smtClean="0"/>
              <a:t>“the art of government”</a:t>
            </a:r>
          </a:p>
          <a:p>
            <a:pPr lvl="1"/>
            <a:r>
              <a:rPr lang="en-US" sz="2000" dirty="0" smtClean="0"/>
              <a:t>“the conduct of conduct”</a:t>
            </a:r>
          </a:p>
          <a:p>
            <a:r>
              <a:rPr lang="en-US" sz="2400" dirty="0" smtClean="0"/>
              <a:t>Neoliberal </a:t>
            </a:r>
            <a:r>
              <a:rPr lang="en-US" sz="2400" dirty="0" err="1" smtClean="0"/>
              <a:t>governmentality</a:t>
            </a:r>
            <a:r>
              <a:rPr lang="en-US" sz="2400" dirty="0" smtClean="0"/>
              <a:t>: when the government devolves power by creating self-governing citizens – cynical view of self-</a:t>
            </a:r>
            <a:r>
              <a:rPr lang="en-US" sz="2400" dirty="0" err="1" smtClean="0"/>
              <a:t>governaning</a:t>
            </a:r>
            <a:r>
              <a:rPr lang="en-US" sz="2400" baseline="0" dirty="0" smtClean="0"/>
              <a:t> citizenry and governability</a:t>
            </a:r>
            <a:endParaRPr lang="en-US" sz="2400" dirty="0" smtClean="0"/>
          </a:p>
          <a:p>
            <a:r>
              <a:rPr lang="en-US" sz="2400" dirty="0" smtClean="0"/>
              <a:t>Tania Li: the “project” of government, governing others </a:t>
            </a:r>
            <a:r>
              <a:rPr lang="en-US" sz="2400" dirty="0" smtClean="0">
                <a:sym typeface="Wingdings"/>
              </a:rPr>
              <a:t> the governing system </a:t>
            </a:r>
            <a:r>
              <a:rPr lang="en-US" sz="2400" b="1" dirty="0" smtClean="0">
                <a:sym typeface="Wingdings"/>
              </a:rPr>
              <a:t>defining itself</a:t>
            </a:r>
            <a:r>
              <a:rPr lang="en-US" sz="2400" dirty="0" smtClean="0">
                <a:sym typeface="Wingdings"/>
              </a:rPr>
              <a:t>, the </a:t>
            </a:r>
            <a:r>
              <a:rPr lang="en-US" sz="2400" b="1" dirty="0" smtClean="0">
                <a:sym typeface="Wingdings"/>
              </a:rPr>
              <a:t>problems</a:t>
            </a:r>
            <a:r>
              <a:rPr lang="en-US" sz="2400" dirty="0" smtClean="0">
                <a:sym typeface="Wingdings"/>
              </a:rPr>
              <a:t>, and the </a:t>
            </a:r>
            <a:r>
              <a:rPr lang="en-US" sz="2400" b="1" dirty="0" smtClean="0">
                <a:sym typeface="Wingdings"/>
              </a:rPr>
              <a:t>solutions</a:t>
            </a:r>
            <a:r>
              <a:rPr lang="en-US" sz="2400" dirty="0" smtClean="0">
                <a:sym typeface="Wingdings"/>
              </a:rPr>
              <a:t> under a neoliberal, capitalist world order</a:t>
            </a:r>
            <a:endParaRPr lang="en-US" sz="2400" dirty="0" smtClean="0"/>
          </a:p>
          <a:p>
            <a:endParaRPr lang="en-US" dirty="0"/>
          </a:p>
        </p:txBody>
      </p:sp>
      <p:sp>
        <p:nvSpPr>
          <p:cNvPr id="4" name="Slide Number Placeholder 3"/>
          <p:cNvSpPr>
            <a:spLocks noGrp="1"/>
          </p:cNvSpPr>
          <p:nvPr>
            <p:ph type="sldNum" sz="quarter" idx="10"/>
          </p:nvPr>
        </p:nvSpPr>
        <p:spPr/>
        <p:txBody>
          <a:bodyPr/>
          <a:lstStyle/>
          <a:p>
            <a:fld id="{65CEBBCA-A3AC-7847-9752-A9CC9EC39EA2}" type="slidenum">
              <a:rPr lang="en-US" smtClean="0"/>
              <a:t>53</a:t>
            </a:fld>
            <a:endParaRPr lang="en-US"/>
          </a:p>
        </p:txBody>
      </p:sp>
    </p:spTree>
    <p:extLst>
      <p:ext uri="{BB962C8B-B14F-4D97-AF65-F5344CB8AC3E}">
        <p14:creationId xmlns:p14="http://schemas.microsoft.com/office/powerpoint/2010/main" val="100060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Interest in LEK; how to find experts? Use peer system (Identifying</a:t>
            </a:r>
            <a:r>
              <a:rPr lang="en-US" baseline="0" dirty="0" smtClean="0"/>
              <a:t> “experts”) -- technocratic</a:t>
            </a:r>
            <a:endParaRPr lang="en-US" dirty="0" smtClean="0"/>
          </a:p>
          <a:p>
            <a:r>
              <a:rPr lang="en-US" sz="1200" dirty="0" smtClean="0">
                <a:solidFill>
                  <a:srgbClr val="000000"/>
                </a:solidFill>
              </a:rPr>
              <a:t>“Who Knows? On the Importance of Identifying “Experts” When Researching Local Ecological Knowledge” (Davis and Wagner 2003) – how to find LEK experts</a:t>
            </a:r>
          </a:p>
          <a:p>
            <a:endParaRPr lang="en-US" sz="1200" dirty="0" smtClean="0">
              <a:solidFill>
                <a:srgbClr val="000000"/>
              </a:solidFill>
            </a:endParaRPr>
          </a:p>
          <a:p>
            <a:r>
              <a:rPr lang="en-US" sz="1200" dirty="0" smtClean="0">
                <a:solidFill>
                  <a:srgbClr val="000000"/>
                </a:solidFill>
              </a:rPr>
              <a:t>Per Olsson and Carl </a:t>
            </a:r>
            <a:r>
              <a:rPr lang="en-US" sz="1200" dirty="0" err="1" smtClean="0">
                <a:solidFill>
                  <a:srgbClr val="000000"/>
                </a:solidFill>
              </a:rPr>
              <a:t>Folke</a:t>
            </a:r>
            <a:r>
              <a:rPr lang="en-US" sz="1200" dirty="0" smtClean="0">
                <a:solidFill>
                  <a:srgbClr val="000000"/>
                </a:solidFill>
              </a:rPr>
              <a:t> (2001) (highly cited) – finds that local knowledge/</a:t>
            </a:r>
            <a:r>
              <a:rPr lang="en-US" sz="1200" dirty="0" err="1" smtClean="0">
                <a:solidFill>
                  <a:srgbClr val="000000"/>
                </a:solidFill>
              </a:rPr>
              <a:t>mgmt</a:t>
            </a:r>
            <a:r>
              <a:rPr lang="en-US" sz="1200" dirty="0" smtClean="0">
                <a:solidFill>
                  <a:srgbClr val="000000"/>
                </a:solidFill>
              </a:rPr>
              <a:t> mimics ecosystem approach; local knowledge builds ecological resilience, adaptive approach</a:t>
            </a:r>
          </a:p>
          <a:p>
            <a:endParaRPr lang="en-US" sz="1200" dirty="0" smtClean="0">
              <a:solidFill>
                <a:srgbClr val="000000"/>
              </a:solidFill>
            </a:endParaRPr>
          </a:p>
          <a:p>
            <a:r>
              <a:rPr lang="en-US" sz="1200" dirty="0" smtClean="0">
                <a:solidFill>
                  <a:srgbClr val="000000"/>
                </a:solidFill>
              </a:rPr>
              <a:t>Grant Gilchrist, Mark Mallory, and </a:t>
            </a:r>
            <a:r>
              <a:rPr lang="en-US" sz="1200" dirty="0" err="1" smtClean="0">
                <a:solidFill>
                  <a:srgbClr val="000000"/>
                </a:solidFill>
              </a:rPr>
              <a:t>Flemming</a:t>
            </a:r>
            <a:r>
              <a:rPr lang="en-US" sz="1200" dirty="0" smtClean="0">
                <a:solidFill>
                  <a:srgbClr val="000000"/>
                </a:solidFill>
              </a:rPr>
              <a:t> Merkel (2005)</a:t>
            </a:r>
          </a:p>
          <a:p>
            <a:r>
              <a:rPr lang="en-US" sz="1200" dirty="0" smtClean="0">
                <a:solidFill>
                  <a:srgbClr val="000000"/>
                </a:solidFill>
              </a:rPr>
              <a:t>In some circumstances, local ecological knowledge (LEK) can serve as a useful, complementary data source, and may be particularly valuable when managing wildlife populations that occur in remote locations inhabited by indigenous peoples. </a:t>
            </a:r>
          </a:p>
          <a:p>
            <a:endParaRPr lang="en-US" dirty="0"/>
          </a:p>
        </p:txBody>
      </p:sp>
      <p:sp>
        <p:nvSpPr>
          <p:cNvPr id="4" name="Slide Number Placeholder 3"/>
          <p:cNvSpPr>
            <a:spLocks noGrp="1"/>
          </p:cNvSpPr>
          <p:nvPr>
            <p:ph type="sldNum" sz="quarter" idx="10"/>
          </p:nvPr>
        </p:nvSpPr>
        <p:spPr/>
        <p:txBody>
          <a:bodyPr/>
          <a:lstStyle/>
          <a:p>
            <a:fld id="{65CEBBCA-A3AC-7847-9752-A9CC9EC39EA2}" type="slidenum">
              <a:rPr lang="en-US" smtClean="0"/>
              <a:t>17</a:t>
            </a:fld>
            <a:endParaRPr lang="en-US"/>
          </a:p>
        </p:txBody>
      </p:sp>
    </p:spTree>
    <p:extLst>
      <p:ext uri="{BB962C8B-B14F-4D97-AF65-F5344CB8AC3E}">
        <p14:creationId xmlns:p14="http://schemas.microsoft.com/office/powerpoint/2010/main" val="49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Interest in LEK; how to find experts? Use peer system (Identifying</a:t>
            </a:r>
            <a:r>
              <a:rPr lang="en-US" baseline="0" dirty="0" smtClean="0"/>
              <a:t> “experts”) -- technocratic</a:t>
            </a:r>
            <a:endParaRPr lang="en-US" dirty="0" smtClean="0"/>
          </a:p>
          <a:p>
            <a:r>
              <a:rPr lang="en-US" sz="1200" dirty="0" smtClean="0">
                <a:solidFill>
                  <a:srgbClr val="000000"/>
                </a:solidFill>
              </a:rPr>
              <a:t>“Who Knows? On the Importance of Identifying “Experts” When Researching Local Ecological Knowledge” (Davis and Wagner 2003) – how to find LEK experts</a:t>
            </a:r>
          </a:p>
          <a:p>
            <a:endParaRPr lang="en-US" sz="1200" dirty="0" smtClean="0">
              <a:solidFill>
                <a:srgbClr val="000000"/>
              </a:solidFill>
            </a:endParaRPr>
          </a:p>
          <a:p>
            <a:r>
              <a:rPr lang="en-US" sz="1200" dirty="0" smtClean="0">
                <a:solidFill>
                  <a:srgbClr val="000000"/>
                </a:solidFill>
              </a:rPr>
              <a:t>Per Olsson and Carl </a:t>
            </a:r>
            <a:r>
              <a:rPr lang="en-US" sz="1200" dirty="0" err="1" smtClean="0">
                <a:solidFill>
                  <a:srgbClr val="000000"/>
                </a:solidFill>
              </a:rPr>
              <a:t>Folke</a:t>
            </a:r>
            <a:r>
              <a:rPr lang="en-US" sz="1200" dirty="0" smtClean="0">
                <a:solidFill>
                  <a:srgbClr val="000000"/>
                </a:solidFill>
              </a:rPr>
              <a:t> (2001) (highly cited) – finds that local knowledge/</a:t>
            </a:r>
            <a:r>
              <a:rPr lang="en-US" sz="1200" dirty="0" err="1" smtClean="0">
                <a:solidFill>
                  <a:srgbClr val="000000"/>
                </a:solidFill>
              </a:rPr>
              <a:t>mgmt</a:t>
            </a:r>
            <a:r>
              <a:rPr lang="en-US" sz="1200" dirty="0" smtClean="0">
                <a:solidFill>
                  <a:srgbClr val="000000"/>
                </a:solidFill>
              </a:rPr>
              <a:t> mimics ecosystem approach; local knowledge builds ecological resilience, adaptive approach</a:t>
            </a:r>
          </a:p>
          <a:p>
            <a:endParaRPr lang="en-US" sz="1200" dirty="0" smtClean="0">
              <a:solidFill>
                <a:srgbClr val="000000"/>
              </a:solidFill>
            </a:endParaRPr>
          </a:p>
          <a:p>
            <a:r>
              <a:rPr lang="en-US" sz="1200" dirty="0" smtClean="0">
                <a:solidFill>
                  <a:srgbClr val="000000"/>
                </a:solidFill>
              </a:rPr>
              <a:t>Grant Gilchrist, Mark Mallory, and </a:t>
            </a:r>
            <a:r>
              <a:rPr lang="en-US" sz="1200" dirty="0" err="1" smtClean="0">
                <a:solidFill>
                  <a:srgbClr val="000000"/>
                </a:solidFill>
              </a:rPr>
              <a:t>Flemming</a:t>
            </a:r>
            <a:r>
              <a:rPr lang="en-US" sz="1200" dirty="0" smtClean="0">
                <a:solidFill>
                  <a:srgbClr val="000000"/>
                </a:solidFill>
              </a:rPr>
              <a:t> Merkel (2005)</a:t>
            </a:r>
          </a:p>
          <a:p>
            <a:r>
              <a:rPr lang="en-US" sz="1200" dirty="0" smtClean="0">
                <a:solidFill>
                  <a:srgbClr val="000000"/>
                </a:solidFill>
              </a:rPr>
              <a:t>In some circumstances, local ecological knowledge (LEK) can serve as a useful, complementary data source, and may be particularly valuable when managing wildlife populations that occur in remote locations inhabited by indigenous peoples. </a:t>
            </a:r>
          </a:p>
          <a:p>
            <a:endParaRPr lang="en-US" dirty="0"/>
          </a:p>
        </p:txBody>
      </p:sp>
      <p:sp>
        <p:nvSpPr>
          <p:cNvPr id="4" name="Slide Number Placeholder 3"/>
          <p:cNvSpPr>
            <a:spLocks noGrp="1"/>
          </p:cNvSpPr>
          <p:nvPr>
            <p:ph type="sldNum" sz="quarter" idx="10"/>
          </p:nvPr>
        </p:nvSpPr>
        <p:spPr/>
        <p:txBody>
          <a:bodyPr/>
          <a:lstStyle/>
          <a:p>
            <a:fld id="{65CEBBCA-A3AC-7847-9752-A9CC9EC39EA2}" type="slidenum">
              <a:rPr lang="en-US" smtClean="0"/>
              <a:t>18</a:t>
            </a:fld>
            <a:endParaRPr lang="en-US"/>
          </a:p>
        </p:txBody>
      </p:sp>
    </p:spTree>
    <p:extLst>
      <p:ext uri="{BB962C8B-B14F-4D97-AF65-F5344CB8AC3E}">
        <p14:creationId xmlns:p14="http://schemas.microsoft.com/office/powerpoint/2010/main" val="494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Interest in LEK; how to find experts? Use peer system (Identifying</a:t>
            </a:r>
            <a:r>
              <a:rPr lang="en-US" baseline="0" dirty="0" smtClean="0"/>
              <a:t> “experts”) -- technocratic</a:t>
            </a:r>
            <a:endParaRPr lang="en-US" dirty="0" smtClean="0"/>
          </a:p>
          <a:p>
            <a:r>
              <a:rPr lang="en-US" sz="1200" dirty="0" smtClean="0">
                <a:solidFill>
                  <a:srgbClr val="000000"/>
                </a:solidFill>
              </a:rPr>
              <a:t>“Who Knows? On the Importance of Identifying “Experts” When Researching Local Ecological Knowledge” (Davis and Wagner 2003) – how to find LEK experts</a:t>
            </a:r>
          </a:p>
          <a:p>
            <a:endParaRPr lang="en-US" sz="1200" dirty="0" smtClean="0">
              <a:solidFill>
                <a:srgbClr val="000000"/>
              </a:solidFill>
            </a:endParaRPr>
          </a:p>
          <a:p>
            <a:r>
              <a:rPr lang="en-US" sz="1200" dirty="0" smtClean="0">
                <a:solidFill>
                  <a:srgbClr val="000000"/>
                </a:solidFill>
              </a:rPr>
              <a:t>Per Olsson and Carl </a:t>
            </a:r>
            <a:r>
              <a:rPr lang="en-US" sz="1200" dirty="0" err="1" smtClean="0">
                <a:solidFill>
                  <a:srgbClr val="000000"/>
                </a:solidFill>
              </a:rPr>
              <a:t>Folke</a:t>
            </a:r>
            <a:r>
              <a:rPr lang="en-US" sz="1200" dirty="0" smtClean="0">
                <a:solidFill>
                  <a:srgbClr val="000000"/>
                </a:solidFill>
              </a:rPr>
              <a:t> (2001) (highly cited) – finds that local knowledge/</a:t>
            </a:r>
            <a:r>
              <a:rPr lang="en-US" sz="1200" dirty="0" err="1" smtClean="0">
                <a:solidFill>
                  <a:srgbClr val="000000"/>
                </a:solidFill>
              </a:rPr>
              <a:t>mgmt</a:t>
            </a:r>
            <a:r>
              <a:rPr lang="en-US" sz="1200" dirty="0" smtClean="0">
                <a:solidFill>
                  <a:srgbClr val="000000"/>
                </a:solidFill>
              </a:rPr>
              <a:t> mimics ecosystem approach; local knowledge builds ecological resilience, adaptive approach</a:t>
            </a:r>
          </a:p>
          <a:p>
            <a:endParaRPr lang="en-US" sz="1200" dirty="0" smtClean="0">
              <a:solidFill>
                <a:srgbClr val="000000"/>
              </a:solidFill>
            </a:endParaRPr>
          </a:p>
          <a:p>
            <a:r>
              <a:rPr lang="en-US" sz="1200" dirty="0" smtClean="0">
                <a:solidFill>
                  <a:srgbClr val="000000"/>
                </a:solidFill>
              </a:rPr>
              <a:t>Grant Gilchrist, Mark Mallory, and </a:t>
            </a:r>
            <a:r>
              <a:rPr lang="en-US" sz="1200" dirty="0" err="1" smtClean="0">
                <a:solidFill>
                  <a:srgbClr val="000000"/>
                </a:solidFill>
              </a:rPr>
              <a:t>Flemming</a:t>
            </a:r>
            <a:r>
              <a:rPr lang="en-US" sz="1200" dirty="0" smtClean="0">
                <a:solidFill>
                  <a:srgbClr val="000000"/>
                </a:solidFill>
              </a:rPr>
              <a:t> Merkel (2005)</a:t>
            </a:r>
          </a:p>
          <a:p>
            <a:r>
              <a:rPr lang="en-US" sz="1200" dirty="0" smtClean="0">
                <a:solidFill>
                  <a:srgbClr val="000000"/>
                </a:solidFill>
              </a:rPr>
              <a:t>In some circumstances, local ecological knowledge (LEK) can serve as a useful, complementary data source, and may be particularly valuable when managing wildlife populations that occur in remote locations inhabited by indigenous peoples. </a:t>
            </a:r>
          </a:p>
          <a:p>
            <a:endParaRPr lang="en-US" dirty="0"/>
          </a:p>
        </p:txBody>
      </p:sp>
      <p:sp>
        <p:nvSpPr>
          <p:cNvPr id="4" name="Slide Number Placeholder 3"/>
          <p:cNvSpPr>
            <a:spLocks noGrp="1"/>
          </p:cNvSpPr>
          <p:nvPr>
            <p:ph type="sldNum" sz="quarter" idx="10"/>
          </p:nvPr>
        </p:nvSpPr>
        <p:spPr/>
        <p:txBody>
          <a:bodyPr/>
          <a:lstStyle/>
          <a:p>
            <a:fld id="{65CEBBCA-A3AC-7847-9752-A9CC9EC39EA2}" type="slidenum">
              <a:rPr lang="en-US" smtClean="0"/>
              <a:t>19</a:t>
            </a:fld>
            <a:endParaRPr lang="en-US"/>
          </a:p>
        </p:txBody>
      </p:sp>
    </p:spTree>
    <p:extLst>
      <p:ext uri="{BB962C8B-B14F-4D97-AF65-F5344CB8AC3E}">
        <p14:creationId xmlns:p14="http://schemas.microsoft.com/office/powerpoint/2010/main" val="494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key to ethnography</a:t>
            </a:r>
            <a:r>
              <a:rPr lang="en-US" baseline="0" dirty="0" smtClean="0"/>
              <a:t> is extended time in the field</a:t>
            </a:r>
          </a:p>
          <a:p>
            <a:pPr marL="171450" indent="-171450">
              <a:buFontTx/>
              <a:buChar char="-"/>
            </a:pPr>
            <a:r>
              <a:rPr lang="en-US" baseline="0" dirty="0" smtClean="0"/>
              <a:t>Agua Verde, </a:t>
            </a:r>
            <a:r>
              <a:rPr lang="en-US" baseline="0" dirty="0" err="1" smtClean="0"/>
              <a:t>Tembabiche</a:t>
            </a:r>
            <a:r>
              <a:rPr lang="en-US" baseline="0" dirty="0" smtClean="0"/>
              <a:t>, San </a:t>
            </a:r>
            <a:r>
              <a:rPr lang="en-US" baseline="0" dirty="0" err="1" smtClean="0"/>
              <a:t>Evaristo</a:t>
            </a:r>
            <a:r>
              <a:rPr lang="en-US" baseline="0" dirty="0" smtClean="0"/>
              <a:t>, Kino Bay, research cruise</a:t>
            </a:r>
            <a:endParaRPr lang="en-US" dirty="0" smtClean="0"/>
          </a:p>
          <a:p>
            <a:r>
              <a:rPr lang="en-US" dirty="0" smtClean="0"/>
              <a:t>- Importantly,</a:t>
            </a:r>
            <a:r>
              <a:rPr lang="en-US" baseline="0" dirty="0" smtClean="0"/>
              <a:t> time with divers both on their research cruise and in their home towns, fishing</a:t>
            </a:r>
            <a:endParaRPr lang="en-US" dirty="0"/>
          </a:p>
        </p:txBody>
      </p:sp>
      <p:sp>
        <p:nvSpPr>
          <p:cNvPr id="4" name="Slide Number Placeholder 3"/>
          <p:cNvSpPr>
            <a:spLocks noGrp="1"/>
          </p:cNvSpPr>
          <p:nvPr>
            <p:ph type="sldNum" sz="quarter" idx="10"/>
          </p:nvPr>
        </p:nvSpPr>
        <p:spPr/>
        <p:txBody>
          <a:bodyPr/>
          <a:lstStyle/>
          <a:p>
            <a:fld id="{65CEBBCA-A3AC-7847-9752-A9CC9EC39EA2}" type="slidenum">
              <a:rPr lang="en-US" smtClean="0"/>
              <a:t>26</a:t>
            </a:fld>
            <a:endParaRPr lang="en-US"/>
          </a:p>
        </p:txBody>
      </p:sp>
    </p:spTree>
    <p:extLst>
      <p:ext uri="{BB962C8B-B14F-4D97-AF65-F5344CB8AC3E}">
        <p14:creationId xmlns:p14="http://schemas.microsoft.com/office/powerpoint/2010/main" val="713008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key to ethnography</a:t>
            </a:r>
            <a:r>
              <a:rPr lang="en-US" baseline="0" dirty="0" smtClean="0"/>
              <a:t> is extended time in the field</a:t>
            </a:r>
          </a:p>
          <a:p>
            <a:pPr marL="171450" indent="-171450">
              <a:buFontTx/>
              <a:buChar char="-"/>
            </a:pPr>
            <a:r>
              <a:rPr lang="en-US" baseline="0" dirty="0" smtClean="0"/>
              <a:t>Agua Verde, </a:t>
            </a:r>
            <a:r>
              <a:rPr lang="en-US" baseline="0" dirty="0" err="1" smtClean="0"/>
              <a:t>Tembabiche</a:t>
            </a:r>
            <a:r>
              <a:rPr lang="en-US" baseline="0" dirty="0" smtClean="0"/>
              <a:t>, San </a:t>
            </a:r>
            <a:r>
              <a:rPr lang="en-US" baseline="0" dirty="0" err="1" smtClean="0"/>
              <a:t>Evaristo</a:t>
            </a:r>
            <a:r>
              <a:rPr lang="en-US" baseline="0" dirty="0" smtClean="0"/>
              <a:t>, Kino Bay, research cruise</a:t>
            </a:r>
            <a:endParaRPr lang="en-US" dirty="0" smtClean="0"/>
          </a:p>
          <a:p>
            <a:r>
              <a:rPr lang="en-US" dirty="0" smtClean="0"/>
              <a:t>- Importantly,</a:t>
            </a:r>
            <a:r>
              <a:rPr lang="en-US" baseline="0" dirty="0" smtClean="0"/>
              <a:t> time with divers both on their research cruise and in their home towns, fishing</a:t>
            </a:r>
            <a:endParaRPr lang="en-US" dirty="0"/>
          </a:p>
        </p:txBody>
      </p:sp>
      <p:sp>
        <p:nvSpPr>
          <p:cNvPr id="4" name="Slide Number Placeholder 3"/>
          <p:cNvSpPr>
            <a:spLocks noGrp="1"/>
          </p:cNvSpPr>
          <p:nvPr>
            <p:ph type="sldNum" sz="quarter" idx="10"/>
          </p:nvPr>
        </p:nvSpPr>
        <p:spPr/>
        <p:txBody>
          <a:bodyPr/>
          <a:lstStyle/>
          <a:p>
            <a:fld id="{65CEBBCA-A3AC-7847-9752-A9CC9EC39EA2}" type="slidenum">
              <a:rPr lang="en-US" smtClean="0"/>
              <a:t>30</a:t>
            </a:fld>
            <a:endParaRPr lang="en-US"/>
          </a:p>
        </p:txBody>
      </p:sp>
    </p:spTree>
    <p:extLst>
      <p:ext uri="{BB962C8B-B14F-4D97-AF65-F5344CB8AC3E}">
        <p14:creationId xmlns:p14="http://schemas.microsoft.com/office/powerpoint/2010/main" val="713008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Historical</a:t>
            </a:r>
          </a:p>
          <a:p>
            <a:pPr marL="628650" lvl="1" indent="-171450">
              <a:buFontTx/>
              <a:buChar char="-"/>
            </a:pPr>
            <a:r>
              <a:rPr lang="en-US" dirty="0" smtClean="0"/>
              <a:t>Formation</a:t>
            </a:r>
            <a:r>
              <a:rPr lang="en-US" baseline="0" dirty="0" smtClean="0"/>
              <a:t> of the group</a:t>
            </a:r>
          </a:p>
          <a:p>
            <a:pPr marL="628650" lvl="1" indent="-171450">
              <a:buFontTx/>
              <a:buChar char="-"/>
            </a:pPr>
            <a:r>
              <a:rPr lang="en-US" baseline="0" dirty="0" smtClean="0"/>
              <a:t>Participation in the group</a:t>
            </a:r>
            <a:endParaRPr lang="en-US" dirty="0" smtClean="0"/>
          </a:p>
          <a:p>
            <a:pPr marL="171450" indent="-171450">
              <a:buFontTx/>
              <a:buChar char="-"/>
            </a:pPr>
            <a:r>
              <a:rPr lang="en-US" dirty="0" smtClean="0"/>
              <a:t>Economical</a:t>
            </a:r>
          </a:p>
          <a:p>
            <a:pPr marL="628650" lvl="1" indent="-171450">
              <a:buFontTx/>
              <a:buChar char="-"/>
            </a:pPr>
            <a:r>
              <a:rPr lang="en-US" dirty="0" smtClean="0"/>
              <a:t>Direct financial</a:t>
            </a:r>
            <a:r>
              <a:rPr lang="en-US" baseline="0" dirty="0" smtClean="0"/>
              <a:t> effect: income or loss?</a:t>
            </a:r>
          </a:p>
          <a:p>
            <a:pPr marL="628650" lvl="1" indent="-171450">
              <a:buFontTx/>
              <a:buChar char="-"/>
            </a:pPr>
            <a:r>
              <a:rPr lang="en-US" dirty="0" smtClean="0"/>
              <a:t>Risk and stability of work</a:t>
            </a:r>
          </a:p>
          <a:p>
            <a:pPr marL="628650" lvl="1" indent="-171450">
              <a:buFontTx/>
              <a:buChar char="-"/>
            </a:pPr>
            <a:r>
              <a:rPr lang="en-US" dirty="0" smtClean="0"/>
              <a:t>Financial effect on family?</a:t>
            </a:r>
          </a:p>
          <a:p>
            <a:pPr marL="171450" indent="-171450">
              <a:buFontTx/>
              <a:buChar char="-"/>
            </a:pPr>
            <a:r>
              <a:rPr lang="en-US" dirty="0" smtClean="0"/>
              <a:t>Social</a:t>
            </a:r>
          </a:p>
          <a:p>
            <a:pPr marL="171450" indent="-171450">
              <a:buFontTx/>
              <a:buChar char="-"/>
            </a:pPr>
            <a:r>
              <a:rPr lang="en-US" dirty="0" smtClean="0"/>
              <a:t>Governance</a:t>
            </a:r>
          </a:p>
          <a:p>
            <a:pPr marL="171450" indent="-171450">
              <a:buFontTx/>
              <a:buChar char="-"/>
            </a:pPr>
            <a:r>
              <a:rPr lang="en-US" dirty="0" smtClean="0"/>
              <a:t>Values</a:t>
            </a:r>
          </a:p>
        </p:txBody>
      </p:sp>
      <p:sp>
        <p:nvSpPr>
          <p:cNvPr id="4" name="Slide Number Placeholder 3"/>
          <p:cNvSpPr>
            <a:spLocks noGrp="1"/>
          </p:cNvSpPr>
          <p:nvPr>
            <p:ph type="sldNum" sz="quarter" idx="10"/>
          </p:nvPr>
        </p:nvSpPr>
        <p:spPr/>
        <p:txBody>
          <a:bodyPr/>
          <a:lstStyle/>
          <a:p>
            <a:fld id="{65CEBBCA-A3AC-7847-9752-A9CC9EC39EA2}" type="slidenum">
              <a:rPr lang="en-US" smtClean="0"/>
              <a:t>32</a:t>
            </a:fld>
            <a:endParaRPr lang="en-US"/>
          </a:p>
        </p:txBody>
      </p:sp>
    </p:spTree>
    <p:extLst>
      <p:ext uri="{BB962C8B-B14F-4D97-AF65-F5344CB8AC3E}">
        <p14:creationId xmlns:p14="http://schemas.microsoft.com/office/powerpoint/2010/main" val="71300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Historical</a:t>
            </a:r>
          </a:p>
          <a:p>
            <a:pPr marL="628650" lvl="1" indent="-171450">
              <a:buFontTx/>
              <a:buChar char="-"/>
            </a:pPr>
            <a:r>
              <a:rPr lang="en-US" dirty="0" smtClean="0"/>
              <a:t>Formation</a:t>
            </a:r>
            <a:r>
              <a:rPr lang="en-US" baseline="0" dirty="0" smtClean="0"/>
              <a:t> of the group</a:t>
            </a:r>
          </a:p>
          <a:p>
            <a:pPr marL="628650" lvl="1" indent="-171450">
              <a:buFontTx/>
              <a:buChar char="-"/>
            </a:pPr>
            <a:r>
              <a:rPr lang="en-US" baseline="0" dirty="0" smtClean="0"/>
              <a:t>Participation in the group</a:t>
            </a:r>
            <a:endParaRPr lang="en-US" dirty="0" smtClean="0"/>
          </a:p>
          <a:p>
            <a:pPr marL="171450" indent="-171450">
              <a:buFontTx/>
              <a:buChar char="-"/>
            </a:pPr>
            <a:r>
              <a:rPr lang="en-US" dirty="0" smtClean="0"/>
              <a:t>Economical</a:t>
            </a:r>
          </a:p>
          <a:p>
            <a:pPr marL="628650" lvl="1" indent="-171450">
              <a:buFontTx/>
              <a:buChar char="-"/>
            </a:pPr>
            <a:r>
              <a:rPr lang="en-US" dirty="0" smtClean="0"/>
              <a:t>Direct financial</a:t>
            </a:r>
            <a:r>
              <a:rPr lang="en-US" baseline="0" dirty="0" smtClean="0"/>
              <a:t> effect: income or loss?</a:t>
            </a:r>
          </a:p>
          <a:p>
            <a:pPr marL="628650" lvl="1" indent="-171450">
              <a:buFontTx/>
              <a:buChar char="-"/>
            </a:pPr>
            <a:r>
              <a:rPr lang="en-US" dirty="0" smtClean="0"/>
              <a:t>Risk and stability of work</a:t>
            </a:r>
          </a:p>
          <a:p>
            <a:pPr marL="628650" lvl="1" indent="-171450">
              <a:buFontTx/>
              <a:buChar char="-"/>
            </a:pPr>
            <a:r>
              <a:rPr lang="en-US" dirty="0" smtClean="0"/>
              <a:t>Financial effect on family?</a:t>
            </a:r>
          </a:p>
          <a:p>
            <a:pPr marL="171450" indent="-171450">
              <a:buFontTx/>
              <a:buChar char="-"/>
            </a:pPr>
            <a:r>
              <a:rPr lang="en-US" dirty="0" smtClean="0"/>
              <a:t>Social</a:t>
            </a:r>
          </a:p>
          <a:p>
            <a:pPr marL="171450" indent="-171450">
              <a:buFontTx/>
              <a:buChar char="-"/>
            </a:pPr>
            <a:r>
              <a:rPr lang="en-US" dirty="0" smtClean="0"/>
              <a:t>Governance</a:t>
            </a:r>
          </a:p>
          <a:p>
            <a:pPr marL="171450" indent="-171450">
              <a:buFontTx/>
              <a:buChar char="-"/>
            </a:pPr>
            <a:r>
              <a:rPr lang="en-US" dirty="0" smtClean="0"/>
              <a:t>Values</a:t>
            </a:r>
          </a:p>
        </p:txBody>
      </p:sp>
      <p:sp>
        <p:nvSpPr>
          <p:cNvPr id="4" name="Slide Number Placeholder 3"/>
          <p:cNvSpPr>
            <a:spLocks noGrp="1"/>
          </p:cNvSpPr>
          <p:nvPr>
            <p:ph type="sldNum" sz="quarter" idx="10"/>
          </p:nvPr>
        </p:nvSpPr>
        <p:spPr/>
        <p:txBody>
          <a:bodyPr/>
          <a:lstStyle/>
          <a:p>
            <a:fld id="{65CEBBCA-A3AC-7847-9752-A9CC9EC39EA2}" type="slidenum">
              <a:rPr lang="en-US" smtClean="0"/>
              <a:t>33</a:t>
            </a:fld>
            <a:endParaRPr lang="en-US"/>
          </a:p>
        </p:txBody>
      </p:sp>
    </p:spTree>
    <p:extLst>
      <p:ext uri="{BB962C8B-B14F-4D97-AF65-F5344CB8AC3E}">
        <p14:creationId xmlns:p14="http://schemas.microsoft.com/office/powerpoint/2010/main" val="713008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29/30 interviewed said they trusted</a:t>
            </a:r>
            <a:endParaRPr lang="en-US" dirty="0"/>
          </a:p>
        </p:txBody>
      </p:sp>
      <p:sp>
        <p:nvSpPr>
          <p:cNvPr id="4" name="Slide Number Placeholder 3"/>
          <p:cNvSpPr>
            <a:spLocks noGrp="1"/>
          </p:cNvSpPr>
          <p:nvPr>
            <p:ph type="sldNum" sz="quarter" idx="10"/>
          </p:nvPr>
        </p:nvSpPr>
        <p:spPr/>
        <p:txBody>
          <a:bodyPr/>
          <a:lstStyle/>
          <a:p>
            <a:fld id="{65CEBBCA-A3AC-7847-9752-A9CC9EC39EA2}" type="slidenum">
              <a:rPr lang="en-US" smtClean="0"/>
              <a:t>37</a:t>
            </a:fld>
            <a:endParaRPr lang="en-US"/>
          </a:p>
        </p:txBody>
      </p:sp>
    </p:spTree>
    <p:extLst>
      <p:ext uri="{BB962C8B-B14F-4D97-AF65-F5344CB8AC3E}">
        <p14:creationId xmlns:p14="http://schemas.microsoft.com/office/powerpoint/2010/main" val="274556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2BB94A-6C83-AA46-A458-F7F03CCD9961}" type="datetimeFigureOut">
              <a:rPr lang="en-US" smtClean="0"/>
              <a:t>7/9/17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2BB94A-6C83-AA46-A458-F7F03CCD9961}" type="datetimeFigureOut">
              <a:rPr lang="en-US" smtClean="0"/>
              <a:t>7/9/17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2BB94A-6C83-AA46-A458-F7F03CCD9961}" type="datetimeFigureOut">
              <a:rPr lang="en-US" smtClean="0"/>
              <a:t>7/9/17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2BB94A-6C83-AA46-A458-F7F03CCD9961}" type="datetimeFigureOut">
              <a:rPr lang="en-US" smtClean="0"/>
              <a:t>7/9/17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2BB94A-6C83-AA46-A458-F7F03CCD9961}" type="datetimeFigureOut">
              <a:rPr lang="en-US" smtClean="0"/>
              <a:t>7/9/17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2BB94A-6C83-AA46-A458-F7F03CCD9961}" type="datetimeFigureOut">
              <a:rPr lang="en-US" smtClean="0"/>
              <a:t>7/9/17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2BB94A-6C83-AA46-A458-F7F03CCD9961}" type="datetimeFigureOut">
              <a:rPr lang="en-US" smtClean="0"/>
              <a:t>7/9/17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2BB94A-6C83-AA46-A458-F7F03CCD9961}" type="datetimeFigureOut">
              <a:rPr lang="en-US" smtClean="0"/>
              <a:t>7/9/17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BB94A-6C83-AA46-A458-F7F03CCD9961}" type="datetimeFigureOut">
              <a:rPr lang="en-US" smtClean="0"/>
              <a:t>7/9/17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2BB94A-6C83-AA46-A458-F7F03CCD9961}" type="datetimeFigureOut">
              <a:rPr lang="en-US" smtClean="0"/>
              <a:t>7/9/17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2BB94A-6C83-AA46-A458-F7F03CCD9961}" type="datetimeFigureOut">
              <a:rPr lang="en-US" smtClean="0"/>
              <a:t>7/9/17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D9732-6860-7748-8AAD-8BAB945EC1BA}"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BB94A-6C83-AA46-A458-F7F03CCD9961}" type="datetimeFigureOut">
              <a:rPr lang="en-US" smtClean="0"/>
              <a:t>7/9/17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D9732-6860-7748-8AAD-8BAB945EC1BA}"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jpe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jpe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0356.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51778" y="-1"/>
            <a:ext cx="4092221" cy="6858001"/>
          </a:xfrm>
          <a:prstGeom prst="rect">
            <a:avLst/>
          </a:prstGeom>
        </p:spPr>
      </p:pic>
      <p:sp>
        <p:nvSpPr>
          <p:cNvPr id="4" name="Title 3"/>
          <p:cNvSpPr>
            <a:spLocks noGrp="1"/>
          </p:cNvSpPr>
          <p:nvPr>
            <p:ph type="ctrTitle"/>
          </p:nvPr>
        </p:nvSpPr>
        <p:spPr>
          <a:xfrm>
            <a:off x="911574" y="885826"/>
            <a:ext cx="7772400" cy="1781175"/>
          </a:xfrm>
        </p:spPr>
        <p:txBody>
          <a:bodyPr/>
          <a:lstStyle/>
          <a:p>
            <a:pPr algn="l"/>
            <a:r>
              <a:rPr lang="en-US" b="1" dirty="0" smtClean="0">
                <a:latin typeface="Avenir Black"/>
                <a:cs typeface="Avenir Black"/>
              </a:rPr>
              <a:t>Anastasia</a:t>
            </a:r>
            <a:br>
              <a:rPr lang="en-US" b="1" dirty="0" smtClean="0">
                <a:latin typeface="Avenir Black"/>
                <a:cs typeface="Avenir Black"/>
              </a:rPr>
            </a:br>
            <a:r>
              <a:rPr lang="en-US" b="1" dirty="0" smtClean="0">
                <a:latin typeface="Avenir Black"/>
                <a:cs typeface="Avenir Black"/>
              </a:rPr>
              <a:t>Quintana</a:t>
            </a:r>
            <a:endParaRPr lang="en-US" b="1" dirty="0">
              <a:latin typeface="Avenir Black"/>
              <a:cs typeface="Avenir Black"/>
            </a:endParaRPr>
          </a:p>
        </p:txBody>
      </p:sp>
      <p:sp>
        <p:nvSpPr>
          <p:cNvPr id="5" name="Subtitle 4"/>
          <p:cNvSpPr>
            <a:spLocks noGrp="1"/>
          </p:cNvSpPr>
          <p:nvPr>
            <p:ph type="subTitle" idx="1"/>
          </p:nvPr>
        </p:nvSpPr>
        <p:spPr>
          <a:xfrm>
            <a:off x="911574" y="3033889"/>
            <a:ext cx="4309534" cy="3090333"/>
          </a:xfrm>
        </p:spPr>
        <p:txBody>
          <a:bodyPr>
            <a:noAutofit/>
          </a:bodyPr>
          <a:lstStyle/>
          <a:p>
            <a:pPr algn="l"/>
            <a:r>
              <a:rPr lang="en-US" sz="3600" dirty="0" smtClean="0">
                <a:solidFill>
                  <a:schemeClr val="tx1"/>
                </a:solidFill>
                <a:latin typeface="Cambria"/>
                <a:cs typeface="Cambria"/>
              </a:rPr>
              <a:t>PhD Student</a:t>
            </a:r>
          </a:p>
          <a:p>
            <a:pPr algn="l"/>
            <a:r>
              <a:rPr lang="en-US" sz="3600" dirty="0" smtClean="0">
                <a:solidFill>
                  <a:schemeClr val="tx1"/>
                </a:solidFill>
                <a:latin typeface="Cambria"/>
                <a:cs typeface="Cambria"/>
              </a:rPr>
              <a:t>Duke University</a:t>
            </a:r>
          </a:p>
          <a:p>
            <a:pPr algn="l"/>
            <a:endParaRPr lang="en-US" sz="3600" dirty="0" smtClean="0">
              <a:solidFill>
                <a:schemeClr val="tx1"/>
              </a:solidFill>
              <a:latin typeface="Cambria"/>
              <a:cs typeface="Cambria"/>
            </a:endParaRPr>
          </a:p>
          <a:p>
            <a:pPr algn="l"/>
            <a:r>
              <a:rPr lang="en-US" sz="3600" b="1" dirty="0" err="1" smtClean="0">
                <a:solidFill>
                  <a:schemeClr val="tx1"/>
                </a:solidFill>
                <a:latin typeface="Cambria"/>
                <a:cs typeface="Cambria"/>
              </a:rPr>
              <a:t>acq@duke.edu</a:t>
            </a:r>
            <a:endParaRPr lang="en-US" sz="3600" b="1" dirty="0" smtClean="0">
              <a:solidFill>
                <a:schemeClr val="tx1"/>
              </a:solidFill>
              <a:latin typeface="Cambria"/>
              <a:cs typeface="Cambria"/>
            </a:endParaRPr>
          </a:p>
        </p:txBody>
      </p:sp>
    </p:spTree>
    <p:extLst>
      <p:ext uri="{BB962C8B-B14F-4D97-AF65-F5344CB8AC3E}">
        <p14:creationId xmlns:p14="http://schemas.microsoft.com/office/powerpoint/2010/main" val="13447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6854" y="0"/>
            <a:ext cx="8099391" cy="6858000"/>
          </a:xfrm>
          <a:prstGeom prst="rect">
            <a:avLst/>
          </a:prstGeom>
        </p:spPr>
      </p:pic>
    </p:spTree>
    <p:extLst>
      <p:ext uri="{BB962C8B-B14F-4D97-AF65-F5344CB8AC3E}">
        <p14:creationId xmlns:p14="http://schemas.microsoft.com/office/powerpoint/2010/main" val="17181895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jp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smtClean="0"/>
              <a:t>Ecological information?</a:t>
            </a:r>
            <a:endParaRPr lang="en-US" b="1" dirty="0"/>
          </a:p>
        </p:txBody>
      </p:sp>
    </p:spTree>
    <p:extLst>
      <p:ext uri="{BB962C8B-B14F-4D97-AF65-F5344CB8AC3E}">
        <p14:creationId xmlns:p14="http://schemas.microsoft.com/office/powerpoint/2010/main" val="39437063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6854" y="0"/>
            <a:ext cx="8099391" cy="6858000"/>
          </a:xfrm>
          <a:prstGeom prst="rect">
            <a:avLst/>
          </a:prstGeom>
        </p:spPr>
      </p:pic>
      <p:sp>
        <p:nvSpPr>
          <p:cNvPr id="3" name="Rectangle 2"/>
          <p:cNvSpPr/>
          <p:nvPr/>
        </p:nvSpPr>
        <p:spPr>
          <a:xfrm>
            <a:off x="1044222" y="1100667"/>
            <a:ext cx="2723445" cy="62089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044222" y="2480733"/>
            <a:ext cx="2723445" cy="62089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44222" y="3270956"/>
            <a:ext cx="2723445" cy="214488"/>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44222" y="3680178"/>
            <a:ext cx="2723445" cy="22860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044222" y="702733"/>
            <a:ext cx="2723445" cy="214488"/>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044222" y="1871134"/>
            <a:ext cx="2723445" cy="214488"/>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044222" y="6623756"/>
            <a:ext cx="6985000" cy="234243"/>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6207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5" name="Title 4"/>
          <p:cNvSpPr>
            <a:spLocks noGrp="1"/>
          </p:cNvSpPr>
          <p:nvPr>
            <p:ph type="title"/>
          </p:nvPr>
        </p:nvSpPr>
        <p:spPr>
          <a:xfrm>
            <a:off x="457200" y="274638"/>
            <a:ext cx="8229600" cy="1573918"/>
          </a:xfrm>
        </p:spPr>
        <p:txBody>
          <a:bodyPr>
            <a:normAutofit/>
          </a:bodyPr>
          <a:lstStyle/>
          <a:p>
            <a:pPr algn="l"/>
            <a:r>
              <a:rPr lang="en-US" dirty="0" smtClean="0">
                <a:solidFill>
                  <a:srgbClr val="000000"/>
                </a:solidFill>
              </a:rPr>
              <a:t>Resource governance frameworks depoliticize information</a:t>
            </a:r>
            <a:endParaRPr lang="en-US" dirty="0">
              <a:solidFill>
                <a:srgbClr val="000000"/>
              </a:solidFill>
            </a:endParaRPr>
          </a:p>
        </p:txBody>
      </p:sp>
      <p:sp>
        <p:nvSpPr>
          <p:cNvPr id="6" name="Content Placeholder 5"/>
          <p:cNvSpPr>
            <a:spLocks noGrp="1"/>
          </p:cNvSpPr>
          <p:nvPr>
            <p:ph idx="1"/>
          </p:nvPr>
        </p:nvSpPr>
        <p:spPr>
          <a:xfrm>
            <a:off x="457200" y="2060222"/>
            <a:ext cx="8229600" cy="1100667"/>
          </a:xfrm>
        </p:spPr>
        <p:txBody>
          <a:bodyPr/>
          <a:lstStyle/>
          <a:p>
            <a:r>
              <a:rPr lang="en-US" b="1" dirty="0" smtClean="0">
                <a:solidFill>
                  <a:srgbClr val="000000"/>
                </a:solidFill>
              </a:rPr>
              <a:t>Judith Floor</a:t>
            </a:r>
            <a:r>
              <a:rPr lang="en-US" dirty="0" smtClean="0">
                <a:solidFill>
                  <a:srgbClr val="000000"/>
                </a:solidFill>
              </a:rPr>
              <a:t>, ecological information </a:t>
            </a:r>
            <a:r>
              <a:rPr lang="en-US" dirty="0">
                <a:solidFill>
                  <a:srgbClr val="000000"/>
                </a:solidFill>
              </a:rPr>
              <a:t>i</a:t>
            </a:r>
            <a:r>
              <a:rPr lang="en-US" dirty="0" smtClean="0">
                <a:solidFill>
                  <a:srgbClr val="000000"/>
                </a:solidFill>
              </a:rPr>
              <a:t>n the </a:t>
            </a:r>
            <a:r>
              <a:rPr lang="en-US" dirty="0" err="1" smtClean="0">
                <a:solidFill>
                  <a:srgbClr val="000000"/>
                </a:solidFill>
              </a:rPr>
              <a:t>Wadden</a:t>
            </a:r>
            <a:r>
              <a:rPr lang="en-US" dirty="0" smtClean="0">
                <a:solidFill>
                  <a:srgbClr val="000000"/>
                </a:solidFill>
              </a:rPr>
              <a:t> Sea</a:t>
            </a:r>
            <a:endParaRPr lang="en-US" dirty="0">
              <a:solidFill>
                <a:srgbClr val="000000"/>
              </a:solidFill>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Theoretical</a:t>
            </a:r>
          </a:p>
          <a:p>
            <a:r>
              <a:rPr lang="en-US" sz="2000" b="1" dirty="0" smtClean="0">
                <a:solidFill>
                  <a:schemeClr val="tx1">
                    <a:lumMod val="75000"/>
                  </a:schemeClr>
                </a:solidFill>
                <a:latin typeface="Book Antiqua"/>
                <a:cs typeface="Book Antiqua"/>
              </a:rPr>
              <a:t>foundation</a:t>
            </a:r>
            <a:endParaRPr lang="en-US" sz="2000" b="1" dirty="0">
              <a:solidFill>
                <a:schemeClr val="tx1">
                  <a:lumMod val="75000"/>
                </a:schemeClr>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34779129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5" name="Title 4"/>
          <p:cNvSpPr>
            <a:spLocks noGrp="1"/>
          </p:cNvSpPr>
          <p:nvPr>
            <p:ph type="title"/>
          </p:nvPr>
        </p:nvSpPr>
        <p:spPr>
          <a:xfrm>
            <a:off x="457200" y="274638"/>
            <a:ext cx="8229600" cy="1573918"/>
          </a:xfrm>
        </p:spPr>
        <p:txBody>
          <a:bodyPr>
            <a:normAutofit/>
          </a:bodyPr>
          <a:lstStyle/>
          <a:p>
            <a:pPr algn="l"/>
            <a:r>
              <a:rPr lang="en-US" dirty="0" smtClean="0">
                <a:solidFill>
                  <a:srgbClr val="000000"/>
                </a:solidFill>
              </a:rPr>
              <a:t>Resource governance frameworks depoliticize information</a:t>
            </a:r>
            <a:endParaRPr lang="en-US" dirty="0">
              <a:solidFill>
                <a:srgbClr val="000000"/>
              </a:solidFill>
            </a:endParaRPr>
          </a:p>
        </p:txBody>
      </p:sp>
      <p:sp>
        <p:nvSpPr>
          <p:cNvPr id="6" name="Content Placeholder 5"/>
          <p:cNvSpPr>
            <a:spLocks noGrp="1"/>
          </p:cNvSpPr>
          <p:nvPr>
            <p:ph idx="1"/>
          </p:nvPr>
        </p:nvSpPr>
        <p:spPr>
          <a:xfrm>
            <a:off x="457200" y="2060222"/>
            <a:ext cx="8229600" cy="1100667"/>
          </a:xfrm>
        </p:spPr>
        <p:txBody>
          <a:bodyPr/>
          <a:lstStyle/>
          <a:p>
            <a:r>
              <a:rPr lang="en-US" b="1" dirty="0" smtClean="0">
                <a:solidFill>
                  <a:srgbClr val="000000"/>
                </a:solidFill>
              </a:rPr>
              <a:t>Judith Floor</a:t>
            </a:r>
            <a:r>
              <a:rPr lang="en-US" dirty="0" smtClean="0">
                <a:solidFill>
                  <a:srgbClr val="000000"/>
                </a:solidFill>
              </a:rPr>
              <a:t>, ecological information </a:t>
            </a:r>
            <a:r>
              <a:rPr lang="en-US" dirty="0">
                <a:solidFill>
                  <a:srgbClr val="000000"/>
                </a:solidFill>
              </a:rPr>
              <a:t>i</a:t>
            </a:r>
            <a:r>
              <a:rPr lang="en-US" dirty="0" smtClean="0">
                <a:solidFill>
                  <a:srgbClr val="000000"/>
                </a:solidFill>
              </a:rPr>
              <a:t>n the </a:t>
            </a:r>
            <a:r>
              <a:rPr lang="en-US" dirty="0" err="1" smtClean="0">
                <a:solidFill>
                  <a:srgbClr val="000000"/>
                </a:solidFill>
              </a:rPr>
              <a:t>Wadden</a:t>
            </a:r>
            <a:r>
              <a:rPr lang="en-US" dirty="0" smtClean="0">
                <a:solidFill>
                  <a:srgbClr val="000000"/>
                </a:solidFill>
              </a:rPr>
              <a:t> Sea</a:t>
            </a:r>
            <a:endParaRPr lang="en-US" dirty="0">
              <a:solidFill>
                <a:srgbClr val="000000"/>
              </a:solidFill>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Theoretical</a:t>
            </a:r>
          </a:p>
          <a:p>
            <a:r>
              <a:rPr lang="en-US" sz="2000" b="1" dirty="0" smtClean="0">
                <a:solidFill>
                  <a:schemeClr val="tx1">
                    <a:lumMod val="75000"/>
                  </a:schemeClr>
                </a:solidFill>
                <a:latin typeface="Book Antiqua"/>
                <a:cs typeface="Book Antiqua"/>
              </a:rPr>
              <a:t>foundation</a:t>
            </a:r>
            <a:endParaRPr lang="en-US" sz="2000" b="1" dirty="0">
              <a:solidFill>
                <a:schemeClr val="tx1">
                  <a:lumMod val="75000"/>
                </a:schemeClr>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grpSp>
        <p:nvGrpSpPr>
          <p:cNvPr id="7" name="Group 6"/>
          <p:cNvGrpSpPr/>
          <p:nvPr/>
        </p:nvGrpSpPr>
        <p:grpSpPr>
          <a:xfrm>
            <a:off x="578556" y="3344333"/>
            <a:ext cx="8108244" cy="1651000"/>
            <a:chOff x="578556" y="3344333"/>
            <a:chExt cx="8108244" cy="1651000"/>
          </a:xfrm>
        </p:grpSpPr>
        <p:sp>
          <p:nvSpPr>
            <p:cNvPr id="2" name="Rounded Rectangle 1"/>
            <p:cNvSpPr/>
            <p:nvPr/>
          </p:nvSpPr>
          <p:spPr>
            <a:xfrm>
              <a:off x="578556" y="3344333"/>
              <a:ext cx="4826000" cy="1651000"/>
            </a:xfrm>
            <a:prstGeom prst="roundRect">
              <a:avLst/>
            </a:prstGeom>
            <a:solidFill>
              <a:schemeClr val="tx1">
                <a:lumMod val="65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00289" y="3802515"/>
              <a:ext cx="1611489" cy="707886"/>
            </a:xfrm>
            <a:prstGeom prst="rect">
              <a:avLst/>
            </a:prstGeom>
            <a:solidFill>
              <a:schemeClr val="tx1"/>
            </a:solidFill>
            <a:ln w="28575" cmpd="sng">
              <a:solidFill>
                <a:schemeClr val="bg1"/>
              </a:solidFill>
            </a:ln>
          </p:spPr>
          <p:txBody>
            <a:bodyPr wrap="square" rtlCol="0">
              <a:spAutoFit/>
            </a:bodyPr>
            <a:lstStyle/>
            <a:p>
              <a:pPr algn="ctr"/>
              <a:r>
                <a:rPr lang="en-US" sz="2000" b="1" dirty="0" smtClean="0">
                  <a:solidFill>
                    <a:srgbClr val="000000"/>
                  </a:solidFill>
                  <a:latin typeface="Book Antiqua"/>
                  <a:cs typeface="Book Antiqua"/>
                </a:rPr>
                <a:t>Incomplete knowledge</a:t>
              </a:r>
              <a:endParaRPr lang="en-US" sz="2000" b="1" dirty="0">
                <a:solidFill>
                  <a:srgbClr val="000000"/>
                </a:solidFill>
                <a:latin typeface="Book Antiqua"/>
                <a:cs typeface="Book Antiqua"/>
              </a:endParaRPr>
            </a:p>
          </p:txBody>
        </p:sp>
        <p:sp>
          <p:nvSpPr>
            <p:cNvPr id="16" name="TextBox 15"/>
            <p:cNvSpPr txBox="1"/>
            <p:nvPr/>
          </p:nvSpPr>
          <p:spPr>
            <a:xfrm>
              <a:off x="2905479" y="3802515"/>
              <a:ext cx="2075744" cy="707886"/>
            </a:xfrm>
            <a:prstGeom prst="rect">
              <a:avLst/>
            </a:prstGeom>
            <a:solidFill>
              <a:schemeClr val="tx1"/>
            </a:solidFill>
            <a:ln w="28575" cmpd="sng">
              <a:solidFill>
                <a:schemeClr val="bg1"/>
              </a:solidFill>
            </a:ln>
          </p:spPr>
          <p:txBody>
            <a:bodyPr wrap="square" rtlCol="0">
              <a:spAutoFit/>
            </a:bodyPr>
            <a:lstStyle/>
            <a:p>
              <a:pPr algn="ctr"/>
              <a:r>
                <a:rPr lang="en-US" sz="2000" b="1" dirty="0" smtClean="0">
                  <a:solidFill>
                    <a:srgbClr val="000000"/>
                  </a:solidFill>
                  <a:latin typeface="Book Antiqua"/>
                  <a:cs typeface="Book Antiqua"/>
                </a:rPr>
                <a:t>Variability and unpredictability</a:t>
              </a:r>
              <a:endParaRPr lang="en-US" sz="2000" b="1" dirty="0">
                <a:solidFill>
                  <a:srgbClr val="000000"/>
                </a:solidFill>
                <a:latin typeface="Book Antiqua"/>
                <a:cs typeface="Book Antiqua"/>
              </a:endParaRPr>
            </a:p>
          </p:txBody>
        </p:sp>
        <p:sp>
          <p:nvSpPr>
            <p:cNvPr id="18" name="Rounded Rectangle 17"/>
            <p:cNvSpPr/>
            <p:nvPr/>
          </p:nvSpPr>
          <p:spPr>
            <a:xfrm>
              <a:off x="6680200" y="3344333"/>
              <a:ext cx="2006600" cy="1651000"/>
            </a:xfrm>
            <a:prstGeom prst="roundRect">
              <a:avLst/>
            </a:prstGeom>
            <a:solidFill>
              <a:schemeClr val="tx1">
                <a:lumMod val="65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962423" y="3802515"/>
              <a:ext cx="1444978" cy="707886"/>
            </a:xfrm>
            <a:prstGeom prst="rect">
              <a:avLst/>
            </a:prstGeom>
            <a:solidFill>
              <a:schemeClr val="tx1"/>
            </a:solidFill>
            <a:ln w="28575" cmpd="sng">
              <a:solidFill>
                <a:schemeClr val="bg1"/>
              </a:solidFill>
            </a:ln>
          </p:spPr>
          <p:txBody>
            <a:bodyPr wrap="square" rtlCol="0">
              <a:spAutoFit/>
            </a:bodyPr>
            <a:lstStyle/>
            <a:p>
              <a:pPr algn="ctr"/>
              <a:r>
                <a:rPr lang="en-US" sz="2000" b="1" dirty="0" smtClean="0">
                  <a:solidFill>
                    <a:srgbClr val="000000"/>
                  </a:solidFill>
                  <a:latin typeface="Book Antiqua"/>
                  <a:cs typeface="Book Antiqua"/>
                </a:rPr>
                <a:t>Knowing differently</a:t>
              </a:r>
              <a:endParaRPr lang="en-US" sz="2000" b="1" dirty="0">
                <a:solidFill>
                  <a:srgbClr val="000000"/>
                </a:solidFill>
                <a:latin typeface="Book Antiqua"/>
                <a:cs typeface="Book Antiqua"/>
              </a:endParaRPr>
            </a:p>
          </p:txBody>
        </p:sp>
      </p:grpSp>
    </p:spTree>
    <p:extLst>
      <p:ext uri="{BB962C8B-B14F-4D97-AF65-F5344CB8AC3E}">
        <p14:creationId xmlns:p14="http://schemas.microsoft.com/office/powerpoint/2010/main" val="8763458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brielLaugh.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1224141" y="737305"/>
            <a:ext cx="7344834" cy="4896556"/>
          </a:xfrm>
          <a:prstGeom prst="rect">
            <a:avLst/>
          </a:prstGeom>
        </p:spPr>
      </p:pic>
      <p:sp>
        <p:nvSpPr>
          <p:cNvPr id="4" name="Title 1"/>
          <p:cNvSpPr txBox="1">
            <a:spLocks/>
          </p:cNvSpPr>
          <p:nvPr/>
        </p:nvSpPr>
        <p:spPr>
          <a:xfrm>
            <a:off x="4896554" y="401637"/>
            <a:ext cx="4069644" cy="58354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Whose knowledge counts?</a:t>
            </a:r>
            <a:endParaRPr lang="en-US" b="1" dirty="0"/>
          </a:p>
        </p:txBody>
      </p:sp>
    </p:spTree>
    <p:extLst>
      <p:ext uri="{BB962C8B-B14F-4D97-AF65-F5344CB8AC3E}">
        <p14:creationId xmlns:p14="http://schemas.microsoft.com/office/powerpoint/2010/main" val="13157602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5" name="Title 4"/>
          <p:cNvSpPr>
            <a:spLocks noGrp="1"/>
          </p:cNvSpPr>
          <p:nvPr>
            <p:ph type="title"/>
          </p:nvPr>
        </p:nvSpPr>
        <p:spPr>
          <a:xfrm>
            <a:off x="457200" y="274638"/>
            <a:ext cx="8229600" cy="1432806"/>
          </a:xfrm>
        </p:spPr>
        <p:txBody>
          <a:bodyPr>
            <a:normAutofit/>
          </a:bodyPr>
          <a:lstStyle/>
          <a:p>
            <a:pPr algn="l"/>
            <a:r>
              <a:rPr lang="en-US" dirty="0" smtClean="0">
                <a:solidFill>
                  <a:srgbClr val="000000"/>
                </a:solidFill>
              </a:rPr>
              <a:t>Traditional Ecological Knowledge</a:t>
            </a:r>
            <a:br>
              <a:rPr lang="en-US" dirty="0" smtClean="0">
                <a:solidFill>
                  <a:srgbClr val="000000"/>
                </a:solidFill>
              </a:rPr>
            </a:br>
            <a:r>
              <a:rPr lang="en-US" dirty="0" smtClean="0">
                <a:solidFill>
                  <a:srgbClr val="000000"/>
                </a:solidFill>
              </a:rPr>
              <a:t>(TEK, LEK)</a:t>
            </a:r>
            <a:endParaRPr lang="en-US" dirty="0">
              <a:solidFill>
                <a:srgbClr val="000000"/>
              </a:solidFill>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Theoretical</a:t>
            </a:r>
          </a:p>
          <a:p>
            <a:r>
              <a:rPr lang="en-US" sz="2000" b="1" dirty="0" smtClean="0">
                <a:solidFill>
                  <a:schemeClr val="tx1">
                    <a:lumMod val="75000"/>
                  </a:schemeClr>
                </a:solidFill>
                <a:latin typeface="Book Antiqua"/>
                <a:cs typeface="Book Antiqua"/>
              </a:rPr>
              <a:t>foundation</a:t>
            </a:r>
            <a:endParaRPr lang="en-US" sz="2000" b="1" dirty="0">
              <a:solidFill>
                <a:schemeClr val="tx1">
                  <a:lumMod val="75000"/>
                </a:schemeClr>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13849089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5" name="Title 4"/>
          <p:cNvSpPr>
            <a:spLocks noGrp="1"/>
          </p:cNvSpPr>
          <p:nvPr>
            <p:ph type="title"/>
          </p:nvPr>
        </p:nvSpPr>
        <p:spPr>
          <a:xfrm>
            <a:off x="457200" y="274638"/>
            <a:ext cx="8229600" cy="1432806"/>
          </a:xfrm>
        </p:spPr>
        <p:txBody>
          <a:bodyPr>
            <a:normAutofit/>
          </a:bodyPr>
          <a:lstStyle/>
          <a:p>
            <a:pPr algn="l"/>
            <a:r>
              <a:rPr lang="en-US" dirty="0" smtClean="0">
                <a:solidFill>
                  <a:srgbClr val="000000"/>
                </a:solidFill>
              </a:rPr>
              <a:t>Traditional Ecological Knowledge</a:t>
            </a:r>
            <a:br>
              <a:rPr lang="en-US" dirty="0" smtClean="0">
                <a:solidFill>
                  <a:srgbClr val="000000"/>
                </a:solidFill>
              </a:rPr>
            </a:br>
            <a:r>
              <a:rPr lang="en-US" dirty="0" smtClean="0">
                <a:solidFill>
                  <a:srgbClr val="000000"/>
                </a:solidFill>
              </a:rPr>
              <a:t>(TEK, </a:t>
            </a:r>
            <a:r>
              <a:rPr lang="en-US" dirty="0" smtClean="0">
                <a:solidFill>
                  <a:srgbClr val="000000"/>
                </a:solidFill>
              </a:rPr>
              <a:t>LEK)</a:t>
            </a:r>
            <a:endParaRPr lang="en-US" dirty="0">
              <a:solidFill>
                <a:srgbClr val="000000"/>
              </a:solidFill>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Theoretical</a:t>
            </a:r>
          </a:p>
          <a:p>
            <a:r>
              <a:rPr lang="en-US" sz="2000" b="1" dirty="0" smtClean="0">
                <a:solidFill>
                  <a:schemeClr val="tx1">
                    <a:lumMod val="75000"/>
                  </a:schemeClr>
                </a:solidFill>
                <a:latin typeface="Book Antiqua"/>
                <a:cs typeface="Book Antiqua"/>
              </a:rPr>
              <a:t>foundation</a:t>
            </a:r>
            <a:endParaRPr lang="en-US" sz="2000" b="1" dirty="0">
              <a:solidFill>
                <a:schemeClr val="tx1">
                  <a:lumMod val="75000"/>
                </a:schemeClr>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grpSp>
        <p:nvGrpSpPr>
          <p:cNvPr id="11" name="Group 10"/>
          <p:cNvGrpSpPr/>
          <p:nvPr/>
        </p:nvGrpSpPr>
        <p:grpSpPr>
          <a:xfrm>
            <a:off x="668865" y="2506193"/>
            <a:ext cx="8108244" cy="1651000"/>
            <a:chOff x="578556" y="3344333"/>
            <a:chExt cx="8108244" cy="1651000"/>
          </a:xfrm>
        </p:grpSpPr>
        <p:sp>
          <p:nvSpPr>
            <p:cNvPr id="12" name="Rounded Rectangle 11"/>
            <p:cNvSpPr/>
            <p:nvPr/>
          </p:nvSpPr>
          <p:spPr>
            <a:xfrm>
              <a:off x="578556" y="3344333"/>
              <a:ext cx="4826000" cy="1651000"/>
            </a:xfrm>
            <a:prstGeom prst="roundRect">
              <a:avLst/>
            </a:prstGeom>
            <a:solidFill>
              <a:schemeClr val="tx1">
                <a:lumMod val="65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00289" y="3802515"/>
              <a:ext cx="1611489" cy="707886"/>
            </a:xfrm>
            <a:prstGeom prst="rect">
              <a:avLst/>
            </a:prstGeom>
            <a:solidFill>
              <a:schemeClr val="tx1"/>
            </a:solidFill>
            <a:ln w="28575" cmpd="sng">
              <a:solidFill>
                <a:schemeClr val="bg1"/>
              </a:solidFill>
            </a:ln>
          </p:spPr>
          <p:txBody>
            <a:bodyPr wrap="square" rtlCol="0">
              <a:spAutoFit/>
            </a:bodyPr>
            <a:lstStyle/>
            <a:p>
              <a:pPr algn="ctr"/>
              <a:r>
                <a:rPr lang="en-US" sz="2000" b="1" dirty="0" smtClean="0">
                  <a:solidFill>
                    <a:srgbClr val="000000"/>
                  </a:solidFill>
                  <a:latin typeface="Book Antiqua"/>
                  <a:cs typeface="Book Antiqua"/>
                </a:rPr>
                <a:t>Incomplete knowledge</a:t>
              </a:r>
              <a:endParaRPr lang="en-US" sz="2000" b="1" dirty="0">
                <a:solidFill>
                  <a:srgbClr val="000000"/>
                </a:solidFill>
                <a:latin typeface="Book Antiqua"/>
                <a:cs typeface="Book Antiqua"/>
              </a:endParaRPr>
            </a:p>
          </p:txBody>
        </p:sp>
        <p:sp>
          <p:nvSpPr>
            <p:cNvPr id="17" name="TextBox 16"/>
            <p:cNvSpPr txBox="1"/>
            <p:nvPr/>
          </p:nvSpPr>
          <p:spPr>
            <a:xfrm>
              <a:off x="2905479" y="3802515"/>
              <a:ext cx="2075744" cy="707886"/>
            </a:xfrm>
            <a:prstGeom prst="rect">
              <a:avLst/>
            </a:prstGeom>
            <a:solidFill>
              <a:schemeClr val="tx1"/>
            </a:solidFill>
            <a:ln w="28575" cmpd="sng">
              <a:solidFill>
                <a:schemeClr val="bg1"/>
              </a:solidFill>
            </a:ln>
          </p:spPr>
          <p:txBody>
            <a:bodyPr wrap="square" rtlCol="0">
              <a:spAutoFit/>
            </a:bodyPr>
            <a:lstStyle/>
            <a:p>
              <a:pPr algn="ctr"/>
              <a:r>
                <a:rPr lang="en-US" sz="2000" b="1" dirty="0" smtClean="0">
                  <a:solidFill>
                    <a:srgbClr val="000000"/>
                  </a:solidFill>
                  <a:latin typeface="Book Antiqua"/>
                  <a:cs typeface="Book Antiqua"/>
                </a:rPr>
                <a:t>Variability and unpredictability</a:t>
              </a:r>
              <a:endParaRPr lang="en-US" sz="2000" b="1" dirty="0">
                <a:solidFill>
                  <a:srgbClr val="000000"/>
                </a:solidFill>
                <a:latin typeface="Book Antiqua"/>
                <a:cs typeface="Book Antiqua"/>
              </a:endParaRPr>
            </a:p>
          </p:txBody>
        </p:sp>
        <p:sp>
          <p:nvSpPr>
            <p:cNvPr id="18" name="Rounded Rectangle 17"/>
            <p:cNvSpPr/>
            <p:nvPr/>
          </p:nvSpPr>
          <p:spPr>
            <a:xfrm>
              <a:off x="6680200" y="3344333"/>
              <a:ext cx="2006600" cy="1651000"/>
            </a:xfrm>
            <a:prstGeom prst="roundRect">
              <a:avLst/>
            </a:prstGeom>
            <a:solidFill>
              <a:schemeClr val="tx1">
                <a:lumMod val="65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962423" y="3802515"/>
              <a:ext cx="1444978" cy="707886"/>
            </a:xfrm>
            <a:prstGeom prst="rect">
              <a:avLst/>
            </a:prstGeom>
            <a:solidFill>
              <a:schemeClr val="tx1"/>
            </a:solidFill>
            <a:ln w="28575" cmpd="sng">
              <a:solidFill>
                <a:schemeClr val="bg1"/>
              </a:solidFill>
            </a:ln>
          </p:spPr>
          <p:txBody>
            <a:bodyPr wrap="square" rtlCol="0">
              <a:spAutoFit/>
            </a:bodyPr>
            <a:lstStyle/>
            <a:p>
              <a:pPr algn="ctr"/>
              <a:r>
                <a:rPr lang="en-US" sz="2000" b="1" dirty="0" smtClean="0">
                  <a:solidFill>
                    <a:srgbClr val="000000"/>
                  </a:solidFill>
                  <a:latin typeface="Book Antiqua"/>
                  <a:cs typeface="Book Antiqua"/>
                </a:rPr>
                <a:t>Knowing differently</a:t>
              </a:r>
              <a:endParaRPr lang="en-US" sz="2000" b="1" dirty="0">
                <a:solidFill>
                  <a:srgbClr val="000000"/>
                </a:solidFill>
                <a:latin typeface="Book Antiqua"/>
                <a:cs typeface="Book Antiqua"/>
              </a:endParaRPr>
            </a:p>
          </p:txBody>
        </p:sp>
      </p:grpSp>
    </p:spTree>
    <p:extLst>
      <p:ext uri="{BB962C8B-B14F-4D97-AF65-F5344CB8AC3E}">
        <p14:creationId xmlns:p14="http://schemas.microsoft.com/office/powerpoint/2010/main" val="8763458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5" name="Title 4"/>
          <p:cNvSpPr>
            <a:spLocks noGrp="1"/>
          </p:cNvSpPr>
          <p:nvPr>
            <p:ph type="title"/>
          </p:nvPr>
        </p:nvSpPr>
        <p:spPr>
          <a:xfrm>
            <a:off x="457200" y="274638"/>
            <a:ext cx="8229600" cy="1432806"/>
          </a:xfrm>
        </p:spPr>
        <p:txBody>
          <a:bodyPr>
            <a:normAutofit/>
          </a:bodyPr>
          <a:lstStyle/>
          <a:p>
            <a:pPr algn="l"/>
            <a:r>
              <a:rPr lang="en-US" dirty="0" smtClean="0">
                <a:solidFill>
                  <a:srgbClr val="000000"/>
                </a:solidFill>
              </a:rPr>
              <a:t>Traditional Ecological Knowledge</a:t>
            </a:r>
            <a:br>
              <a:rPr lang="en-US" dirty="0" smtClean="0">
                <a:solidFill>
                  <a:srgbClr val="000000"/>
                </a:solidFill>
              </a:rPr>
            </a:br>
            <a:r>
              <a:rPr lang="en-US" dirty="0" smtClean="0">
                <a:solidFill>
                  <a:srgbClr val="000000"/>
                </a:solidFill>
              </a:rPr>
              <a:t>(TEK, LEK)</a:t>
            </a:r>
            <a:endParaRPr lang="en-US" dirty="0">
              <a:solidFill>
                <a:srgbClr val="000000"/>
              </a:solidFill>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Theoretical</a:t>
            </a:r>
          </a:p>
          <a:p>
            <a:r>
              <a:rPr lang="en-US" sz="2000" b="1" dirty="0" smtClean="0">
                <a:solidFill>
                  <a:schemeClr val="tx1">
                    <a:lumMod val="75000"/>
                  </a:schemeClr>
                </a:solidFill>
                <a:latin typeface="Book Antiqua"/>
                <a:cs typeface="Book Antiqua"/>
              </a:rPr>
              <a:t>foundation</a:t>
            </a:r>
            <a:endParaRPr lang="en-US" sz="2000" b="1" dirty="0">
              <a:solidFill>
                <a:schemeClr val="tx1">
                  <a:lumMod val="75000"/>
                </a:schemeClr>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grpSp>
        <p:nvGrpSpPr>
          <p:cNvPr id="11" name="Group 10"/>
          <p:cNvGrpSpPr/>
          <p:nvPr/>
        </p:nvGrpSpPr>
        <p:grpSpPr>
          <a:xfrm>
            <a:off x="668865" y="2506193"/>
            <a:ext cx="8108244" cy="1651000"/>
            <a:chOff x="578556" y="3344333"/>
            <a:chExt cx="8108244" cy="1651000"/>
          </a:xfrm>
        </p:grpSpPr>
        <p:sp>
          <p:nvSpPr>
            <p:cNvPr id="12" name="Rounded Rectangle 11"/>
            <p:cNvSpPr/>
            <p:nvPr/>
          </p:nvSpPr>
          <p:spPr>
            <a:xfrm>
              <a:off x="578556" y="3344333"/>
              <a:ext cx="4826000" cy="1651000"/>
            </a:xfrm>
            <a:prstGeom prst="roundRect">
              <a:avLst/>
            </a:prstGeom>
            <a:solidFill>
              <a:schemeClr val="tx1">
                <a:lumMod val="65000"/>
              </a:schemeClr>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00289" y="3802515"/>
              <a:ext cx="1611489" cy="707886"/>
            </a:xfrm>
            <a:prstGeom prst="rect">
              <a:avLst/>
            </a:prstGeom>
            <a:solidFill>
              <a:schemeClr val="tx1"/>
            </a:solidFill>
            <a:ln w="28575" cmpd="sng">
              <a:solidFill>
                <a:schemeClr val="bg1"/>
              </a:solidFill>
            </a:ln>
          </p:spPr>
          <p:txBody>
            <a:bodyPr wrap="square" rtlCol="0">
              <a:spAutoFit/>
            </a:bodyPr>
            <a:lstStyle/>
            <a:p>
              <a:pPr algn="ctr"/>
              <a:r>
                <a:rPr lang="en-US" sz="2000" b="1" dirty="0" smtClean="0">
                  <a:solidFill>
                    <a:srgbClr val="000000"/>
                  </a:solidFill>
                  <a:latin typeface="Book Antiqua"/>
                  <a:cs typeface="Book Antiqua"/>
                </a:rPr>
                <a:t>Incomplete knowledge</a:t>
              </a:r>
              <a:endParaRPr lang="en-US" sz="2000" b="1" dirty="0">
                <a:solidFill>
                  <a:srgbClr val="000000"/>
                </a:solidFill>
                <a:latin typeface="Book Antiqua"/>
                <a:cs typeface="Book Antiqua"/>
              </a:endParaRPr>
            </a:p>
          </p:txBody>
        </p:sp>
        <p:sp>
          <p:nvSpPr>
            <p:cNvPr id="17" name="TextBox 16"/>
            <p:cNvSpPr txBox="1"/>
            <p:nvPr/>
          </p:nvSpPr>
          <p:spPr>
            <a:xfrm>
              <a:off x="2905479" y="3802515"/>
              <a:ext cx="2075744" cy="707886"/>
            </a:xfrm>
            <a:prstGeom prst="rect">
              <a:avLst/>
            </a:prstGeom>
            <a:solidFill>
              <a:schemeClr val="tx1"/>
            </a:solidFill>
            <a:ln w="28575" cmpd="sng">
              <a:solidFill>
                <a:schemeClr val="bg1"/>
              </a:solidFill>
            </a:ln>
          </p:spPr>
          <p:txBody>
            <a:bodyPr wrap="square" rtlCol="0">
              <a:spAutoFit/>
            </a:bodyPr>
            <a:lstStyle/>
            <a:p>
              <a:pPr algn="ctr"/>
              <a:r>
                <a:rPr lang="en-US" sz="2000" b="1" dirty="0" smtClean="0">
                  <a:solidFill>
                    <a:srgbClr val="000000"/>
                  </a:solidFill>
                  <a:latin typeface="Book Antiqua"/>
                  <a:cs typeface="Book Antiqua"/>
                </a:rPr>
                <a:t>Variability and unpredictability</a:t>
              </a:r>
              <a:endParaRPr lang="en-US" sz="2000" b="1" dirty="0">
                <a:solidFill>
                  <a:srgbClr val="000000"/>
                </a:solidFill>
                <a:latin typeface="Book Antiqua"/>
                <a:cs typeface="Book Antiqua"/>
              </a:endParaRPr>
            </a:p>
          </p:txBody>
        </p:sp>
        <p:sp>
          <p:nvSpPr>
            <p:cNvPr id="18" name="Rounded Rectangle 17"/>
            <p:cNvSpPr/>
            <p:nvPr/>
          </p:nvSpPr>
          <p:spPr>
            <a:xfrm>
              <a:off x="6680200" y="3344333"/>
              <a:ext cx="2006600" cy="1651000"/>
            </a:xfrm>
            <a:prstGeom prst="roundRect">
              <a:avLst/>
            </a:prstGeom>
            <a:solidFill>
              <a:srgbClr val="FFFF00"/>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962423" y="3802515"/>
              <a:ext cx="1444978" cy="707886"/>
            </a:xfrm>
            <a:prstGeom prst="rect">
              <a:avLst/>
            </a:prstGeom>
            <a:solidFill>
              <a:schemeClr val="tx1"/>
            </a:solidFill>
            <a:ln w="28575" cmpd="sng">
              <a:solidFill>
                <a:schemeClr val="bg1"/>
              </a:solidFill>
            </a:ln>
          </p:spPr>
          <p:txBody>
            <a:bodyPr wrap="square" rtlCol="0">
              <a:spAutoFit/>
            </a:bodyPr>
            <a:lstStyle/>
            <a:p>
              <a:pPr algn="ctr"/>
              <a:r>
                <a:rPr lang="en-US" sz="2000" b="1" dirty="0" smtClean="0">
                  <a:solidFill>
                    <a:srgbClr val="000000"/>
                  </a:solidFill>
                  <a:latin typeface="Avenir Black"/>
                  <a:cs typeface="Avenir Black"/>
                </a:rPr>
                <a:t>Knowing differently</a:t>
              </a:r>
              <a:endParaRPr lang="en-US" sz="2000" b="1" dirty="0">
                <a:solidFill>
                  <a:srgbClr val="000000"/>
                </a:solidFill>
                <a:latin typeface="Avenir Black"/>
                <a:cs typeface="Avenir Black"/>
              </a:endParaRPr>
            </a:p>
          </p:txBody>
        </p:sp>
      </p:grpSp>
    </p:spTree>
    <p:extLst>
      <p:ext uri="{BB962C8B-B14F-4D97-AF65-F5344CB8AC3E}">
        <p14:creationId xmlns:p14="http://schemas.microsoft.com/office/powerpoint/2010/main" val="18669510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5" name="Title 4"/>
          <p:cNvSpPr>
            <a:spLocks noGrp="1"/>
          </p:cNvSpPr>
          <p:nvPr>
            <p:ph type="title"/>
          </p:nvPr>
        </p:nvSpPr>
        <p:spPr>
          <a:xfrm>
            <a:off x="457200" y="274638"/>
            <a:ext cx="8229600" cy="1432806"/>
          </a:xfrm>
        </p:spPr>
        <p:txBody>
          <a:bodyPr>
            <a:normAutofit/>
          </a:bodyPr>
          <a:lstStyle/>
          <a:p>
            <a:pPr algn="l"/>
            <a:r>
              <a:rPr lang="en-US" dirty="0" smtClean="0">
                <a:solidFill>
                  <a:srgbClr val="000000"/>
                </a:solidFill>
              </a:rPr>
              <a:t>Traditional Ecological Knowledge</a:t>
            </a:r>
            <a:br>
              <a:rPr lang="en-US" dirty="0" smtClean="0">
                <a:solidFill>
                  <a:srgbClr val="000000"/>
                </a:solidFill>
              </a:rPr>
            </a:br>
            <a:r>
              <a:rPr lang="en-US" dirty="0" smtClean="0">
                <a:solidFill>
                  <a:srgbClr val="000000"/>
                </a:solidFill>
              </a:rPr>
              <a:t>(TEK, LEK)</a:t>
            </a:r>
            <a:endParaRPr lang="en-US" dirty="0">
              <a:solidFill>
                <a:srgbClr val="000000"/>
              </a:solidFill>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Theoretical</a:t>
            </a:r>
          </a:p>
          <a:p>
            <a:r>
              <a:rPr lang="en-US" sz="2000" b="1" dirty="0" smtClean="0">
                <a:solidFill>
                  <a:schemeClr val="tx1">
                    <a:lumMod val="75000"/>
                  </a:schemeClr>
                </a:solidFill>
                <a:latin typeface="Book Antiqua"/>
                <a:cs typeface="Book Antiqua"/>
              </a:rPr>
              <a:t>foundation</a:t>
            </a:r>
            <a:endParaRPr lang="en-US" sz="2000" b="1" dirty="0">
              <a:solidFill>
                <a:schemeClr val="tx1">
                  <a:lumMod val="75000"/>
                </a:schemeClr>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
        <p:nvSpPr>
          <p:cNvPr id="11" name="Content Placeholder 5"/>
          <p:cNvSpPr txBox="1">
            <a:spLocks/>
          </p:cNvSpPr>
          <p:nvPr/>
        </p:nvSpPr>
        <p:spPr>
          <a:xfrm>
            <a:off x="132647" y="1955360"/>
            <a:ext cx="4397021" cy="42493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000" b="1" dirty="0" smtClean="0">
                <a:solidFill>
                  <a:srgbClr val="000000"/>
                </a:solidFill>
              </a:rPr>
              <a:t>Davis and Wagner (2003)</a:t>
            </a:r>
          </a:p>
          <a:p>
            <a:pPr marL="0" indent="0" algn="r">
              <a:buNone/>
            </a:pPr>
            <a:endParaRPr lang="en-US" sz="2000" b="1" dirty="0" smtClean="0">
              <a:solidFill>
                <a:srgbClr val="000000"/>
              </a:solidFill>
            </a:endParaRPr>
          </a:p>
          <a:p>
            <a:pPr marL="0" indent="0" algn="r">
              <a:buNone/>
            </a:pPr>
            <a:r>
              <a:rPr lang="en-US" sz="2000" b="1" dirty="0" smtClean="0">
                <a:solidFill>
                  <a:srgbClr val="000000"/>
                </a:solidFill>
              </a:rPr>
              <a:t>Grant Gilchrist, Mark Mallory, and </a:t>
            </a:r>
            <a:r>
              <a:rPr lang="en-US" sz="2000" b="1" dirty="0" err="1" smtClean="0">
                <a:solidFill>
                  <a:srgbClr val="000000"/>
                </a:solidFill>
              </a:rPr>
              <a:t>Flemming</a:t>
            </a:r>
            <a:r>
              <a:rPr lang="en-US" sz="2000" b="1" dirty="0" smtClean="0">
                <a:solidFill>
                  <a:srgbClr val="000000"/>
                </a:solidFill>
              </a:rPr>
              <a:t> Merkel (2005)</a:t>
            </a:r>
          </a:p>
          <a:p>
            <a:pPr marL="0" indent="0" algn="r">
              <a:buNone/>
            </a:pPr>
            <a:endParaRPr lang="en-US" sz="2000" b="1" dirty="0" smtClean="0">
              <a:solidFill>
                <a:srgbClr val="000000"/>
              </a:solidFill>
            </a:endParaRPr>
          </a:p>
          <a:p>
            <a:pPr marL="0" indent="0" algn="r">
              <a:buNone/>
            </a:pPr>
            <a:endParaRPr lang="en-US" sz="2000" b="1" dirty="0" smtClean="0">
              <a:solidFill>
                <a:srgbClr val="000000"/>
              </a:solidFill>
            </a:endParaRPr>
          </a:p>
          <a:p>
            <a:pPr marL="0" indent="0" algn="r">
              <a:buNone/>
            </a:pPr>
            <a:endParaRPr lang="en-US" sz="2000" b="1" dirty="0" smtClean="0">
              <a:solidFill>
                <a:srgbClr val="000000"/>
              </a:solidFill>
            </a:endParaRPr>
          </a:p>
          <a:p>
            <a:pPr marL="0" indent="0" algn="r">
              <a:buNone/>
            </a:pPr>
            <a:r>
              <a:rPr lang="en-US" sz="2000" b="1" dirty="0" smtClean="0">
                <a:solidFill>
                  <a:srgbClr val="000000"/>
                </a:solidFill>
              </a:rPr>
              <a:t>Per Olsson and Carl </a:t>
            </a:r>
            <a:r>
              <a:rPr lang="en-US" sz="2000" b="1" dirty="0" err="1" smtClean="0">
                <a:solidFill>
                  <a:srgbClr val="000000"/>
                </a:solidFill>
              </a:rPr>
              <a:t>Folke</a:t>
            </a:r>
            <a:r>
              <a:rPr lang="en-US" sz="2000" b="1" dirty="0" smtClean="0">
                <a:solidFill>
                  <a:srgbClr val="000000"/>
                </a:solidFill>
              </a:rPr>
              <a:t> (2001)</a:t>
            </a:r>
            <a:endParaRPr lang="en-US" sz="2000" dirty="0">
              <a:solidFill>
                <a:srgbClr val="000000"/>
              </a:solidFill>
            </a:endParaRPr>
          </a:p>
        </p:txBody>
      </p:sp>
      <p:sp>
        <p:nvSpPr>
          <p:cNvPr id="12" name="Content Placeholder 5"/>
          <p:cNvSpPr txBox="1">
            <a:spLocks/>
          </p:cNvSpPr>
          <p:nvPr/>
        </p:nvSpPr>
        <p:spPr>
          <a:xfrm>
            <a:off x="4560714" y="1944291"/>
            <a:ext cx="4286956" cy="42493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rgbClr val="000000"/>
                </a:solidFill>
              </a:rPr>
              <a:t>H</a:t>
            </a:r>
            <a:r>
              <a:rPr lang="en-US" sz="2000" dirty="0" smtClean="0">
                <a:solidFill>
                  <a:srgbClr val="000000"/>
                </a:solidFill>
              </a:rPr>
              <a:t>ow to find LEK experts</a:t>
            </a:r>
          </a:p>
          <a:p>
            <a:pPr marL="0" indent="0">
              <a:buNone/>
            </a:pPr>
            <a:endParaRPr lang="en-US" sz="2000" dirty="0" smtClean="0">
              <a:solidFill>
                <a:srgbClr val="000000"/>
              </a:solidFill>
            </a:endParaRPr>
          </a:p>
          <a:p>
            <a:r>
              <a:rPr lang="en-US" sz="2000" dirty="0" smtClean="0">
                <a:solidFill>
                  <a:srgbClr val="000000"/>
                </a:solidFill>
              </a:rPr>
              <a:t>LEK a “useful, complementary data source when managing wildlife populations in remote locations inhabited by indigenous peoples”</a:t>
            </a:r>
          </a:p>
          <a:p>
            <a:pPr marL="0" indent="0">
              <a:buNone/>
            </a:pPr>
            <a:endParaRPr lang="en-US" sz="2000" dirty="0" smtClean="0">
              <a:solidFill>
                <a:srgbClr val="000000"/>
              </a:solidFill>
            </a:endParaRPr>
          </a:p>
          <a:p>
            <a:r>
              <a:rPr lang="en-US" sz="2000" dirty="0" smtClean="0">
                <a:solidFill>
                  <a:srgbClr val="000000"/>
                </a:solidFill>
              </a:rPr>
              <a:t>Local knowledge builds ecological resilience, adaptive approach</a:t>
            </a:r>
            <a:endParaRPr lang="en-US" sz="2000" dirty="0">
              <a:solidFill>
                <a:srgbClr val="000000"/>
              </a:solidFill>
            </a:endParaRPr>
          </a:p>
        </p:txBody>
      </p:sp>
    </p:spTree>
    <p:extLst>
      <p:ext uri="{BB962C8B-B14F-4D97-AF65-F5344CB8AC3E}">
        <p14:creationId xmlns:p14="http://schemas.microsoft.com/office/powerpoint/2010/main" val="34638761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63689" y="254000"/>
            <a:ext cx="4690533" cy="3062111"/>
          </a:xfrm>
        </p:spPr>
        <p:txBody>
          <a:bodyPr>
            <a:normAutofit/>
          </a:bodyPr>
          <a:lstStyle/>
          <a:p>
            <a:r>
              <a:rPr lang="en-US" dirty="0">
                <a:latin typeface="Cambria"/>
                <a:cs typeface="Cambria"/>
              </a:rPr>
              <a:t>Local Ecological Knowledge, participation, and </a:t>
            </a:r>
            <a:r>
              <a:rPr lang="en-US" dirty="0" smtClean="0">
                <a:latin typeface="Cambria"/>
                <a:cs typeface="Cambria"/>
              </a:rPr>
              <a:t>legitimacy</a:t>
            </a:r>
            <a:endParaRPr lang="en-US" dirty="0">
              <a:latin typeface="Cambria"/>
              <a:cs typeface="Cambria"/>
            </a:endParaRPr>
          </a:p>
        </p:txBody>
      </p:sp>
      <p:sp>
        <p:nvSpPr>
          <p:cNvPr id="10" name="Subtitle 9"/>
          <p:cNvSpPr>
            <a:spLocks noGrp="1"/>
          </p:cNvSpPr>
          <p:nvPr>
            <p:ph type="subTitle" idx="1"/>
          </p:nvPr>
        </p:nvSpPr>
        <p:spPr>
          <a:xfrm>
            <a:off x="163688" y="3838221"/>
            <a:ext cx="4690533" cy="2753708"/>
          </a:xfrm>
        </p:spPr>
        <p:txBody>
          <a:bodyPr/>
          <a:lstStyle/>
          <a:p>
            <a:r>
              <a:rPr lang="en-US" dirty="0">
                <a:latin typeface="Cambria"/>
                <a:cs typeface="Cambria"/>
              </a:rPr>
              <a:t>Effects of an ecological monitoring </a:t>
            </a:r>
            <a:r>
              <a:rPr lang="en-US" dirty="0" smtClean="0">
                <a:latin typeface="Cambria"/>
                <a:cs typeface="Cambria"/>
              </a:rPr>
              <a:t>program</a:t>
            </a:r>
            <a:br>
              <a:rPr lang="en-US" dirty="0" smtClean="0">
                <a:latin typeface="Cambria"/>
                <a:cs typeface="Cambria"/>
              </a:rPr>
            </a:br>
            <a:r>
              <a:rPr lang="en-US" dirty="0" smtClean="0">
                <a:latin typeface="Cambria"/>
                <a:cs typeface="Cambria"/>
              </a:rPr>
              <a:t> </a:t>
            </a:r>
            <a:r>
              <a:rPr lang="en-US" dirty="0">
                <a:latin typeface="Cambria"/>
                <a:cs typeface="Cambria"/>
              </a:rPr>
              <a:t>in a Mexican </a:t>
            </a:r>
            <a:r>
              <a:rPr lang="en-US" dirty="0" smtClean="0">
                <a:latin typeface="Cambria"/>
                <a:cs typeface="Cambria"/>
              </a:rPr>
              <a:t/>
            </a:r>
            <a:br>
              <a:rPr lang="en-US" dirty="0" smtClean="0">
                <a:latin typeface="Cambria"/>
                <a:cs typeface="Cambria"/>
              </a:rPr>
            </a:br>
            <a:r>
              <a:rPr lang="en-US" dirty="0" smtClean="0">
                <a:latin typeface="Cambria"/>
                <a:cs typeface="Cambria"/>
              </a:rPr>
              <a:t>small</a:t>
            </a:r>
            <a:r>
              <a:rPr lang="en-US" dirty="0">
                <a:latin typeface="Cambria"/>
                <a:cs typeface="Cambria"/>
              </a:rPr>
              <a:t>-scale fishery</a:t>
            </a:r>
            <a:endParaRPr lang="en-US" dirty="0">
              <a:latin typeface="Cambria"/>
              <a:cs typeface="Cambria"/>
            </a:endParaRPr>
          </a:p>
        </p:txBody>
      </p:sp>
      <p:pic>
        <p:nvPicPr>
          <p:cNvPr id="11" name="Picture 10" descr="DSCN0356.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51778" y="-1"/>
            <a:ext cx="4092221" cy="6858001"/>
          </a:xfrm>
          <a:prstGeom prst="rect">
            <a:avLst/>
          </a:prstGeom>
        </p:spPr>
      </p:pic>
    </p:spTree>
    <p:extLst>
      <p:ext uri="{BB962C8B-B14F-4D97-AF65-F5344CB8AC3E}">
        <p14:creationId xmlns:p14="http://schemas.microsoft.com/office/powerpoint/2010/main" val="20245010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IMG_309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09222"/>
            <a:ext cx="9144000" cy="6096000"/>
          </a:xfrm>
          <a:prstGeom prst="rect">
            <a:avLst/>
          </a:prstGeom>
        </p:spPr>
      </p:pic>
      <p:sp>
        <p:nvSpPr>
          <p:cNvPr id="4" name="Content Placeholder 2"/>
          <p:cNvSpPr>
            <a:spLocks noGrp="1"/>
          </p:cNvSpPr>
          <p:nvPr>
            <p:ph idx="1"/>
          </p:nvPr>
        </p:nvSpPr>
        <p:spPr>
          <a:xfrm>
            <a:off x="457200" y="1600200"/>
            <a:ext cx="8229600" cy="4525963"/>
          </a:xfrm>
        </p:spPr>
        <p:txBody>
          <a:bodyPr/>
          <a:lstStyle/>
          <a:p>
            <a:pPr marL="0" indent="0" algn="ctr">
              <a:buNone/>
            </a:pPr>
            <a:r>
              <a:rPr lang="en-US" dirty="0" smtClean="0"/>
              <a:t>Is the problem information, or politics?</a:t>
            </a:r>
            <a:endParaRPr lang="en-US" dirty="0"/>
          </a:p>
          <a:p>
            <a:pPr marL="0" indent="0" algn="ctr">
              <a:buNone/>
            </a:pPr>
            <a:r>
              <a:rPr lang="en-US" dirty="0" smtClean="0"/>
              <a:t>(Judith Floor)</a:t>
            </a:r>
            <a:endParaRPr lang="en-US" dirty="0"/>
          </a:p>
        </p:txBody>
      </p:sp>
    </p:spTree>
    <p:extLst>
      <p:ext uri="{BB962C8B-B14F-4D97-AF65-F5344CB8AC3E}">
        <p14:creationId xmlns:p14="http://schemas.microsoft.com/office/powerpoint/2010/main" val="8078400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2" name="Content Placeholder 1"/>
          <p:cNvSpPr>
            <a:spLocks noGrp="1"/>
          </p:cNvSpPr>
          <p:nvPr>
            <p:ph idx="1"/>
          </p:nvPr>
        </p:nvSpPr>
        <p:spPr>
          <a:xfrm>
            <a:off x="457200" y="1481667"/>
            <a:ext cx="8229600" cy="3543830"/>
          </a:xfrm>
        </p:spPr>
        <p:txBody>
          <a:bodyPr/>
          <a:lstStyle/>
          <a:p>
            <a:pPr marL="0" indent="0" algn="ctr">
              <a:buNone/>
            </a:pPr>
            <a:r>
              <a:rPr lang="en-US" dirty="0" smtClean="0">
                <a:solidFill>
                  <a:srgbClr val="000000"/>
                </a:solidFill>
              </a:rPr>
              <a:t>How </a:t>
            </a:r>
            <a:r>
              <a:rPr lang="en-US" dirty="0">
                <a:solidFill>
                  <a:srgbClr val="000000"/>
                </a:solidFill>
              </a:rPr>
              <a:t>does </a:t>
            </a:r>
            <a:r>
              <a:rPr lang="en-US" dirty="0" smtClean="0">
                <a:solidFill>
                  <a:srgbClr val="000000"/>
                </a:solidFill>
              </a:rPr>
              <a:t>resource users’ participation </a:t>
            </a:r>
            <a:r>
              <a:rPr lang="en-US" dirty="0">
                <a:solidFill>
                  <a:srgbClr val="000000"/>
                </a:solidFill>
              </a:rPr>
              <a:t>in </a:t>
            </a:r>
            <a:br>
              <a:rPr lang="en-US" dirty="0">
                <a:solidFill>
                  <a:srgbClr val="000000"/>
                </a:solidFill>
              </a:rPr>
            </a:br>
            <a:r>
              <a:rPr lang="en-US" dirty="0" smtClean="0">
                <a:solidFill>
                  <a:srgbClr val="000000"/>
                </a:solidFill>
              </a:rPr>
              <a:t>an ecological </a:t>
            </a:r>
            <a:r>
              <a:rPr lang="en-US" dirty="0">
                <a:solidFill>
                  <a:srgbClr val="000000"/>
                </a:solidFill>
              </a:rPr>
              <a:t>monitoring program </a:t>
            </a:r>
            <a:r>
              <a:rPr lang="en-US" dirty="0" smtClean="0">
                <a:solidFill>
                  <a:srgbClr val="000000"/>
                </a:solidFill>
              </a:rPr>
              <a:t>influence the </a:t>
            </a:r>
            <a:r>
              <a:rPr lang="en-US" dirty="0">
                <a:solidFill>
                  <a:srgbClr val="000000"/>
                </a:solidFill>
              </a:rPr>
              <a:t>legitimacy of </a:t>
            </a:r>
            <a:r>
              <a:rPr lang="en-US" dirty="0" smtClean="0">
                <a:solidFill>
                  <a:srgbClr val="000000"/>
                </a:solidFill>
              </a:rPr>
              <a:t>that information?</a:t>
            </a: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rgbClr val="BFBFBF"/>
                </a:solidFill>
                <a:latin typeface="Book Antiqua"/>
                <a:cs typeface="Book Antiqua"/>
              </a:rPr>
              <a:t>Research</a:t>
            </a:r>
          </a:p>
          <a:p>
            <a:r>
              <a:rPr lang="en-US" sz="2000" b="1" dirty="0" smtClean="0">
                <a:solidFill>
                  <a:srgbClr val="BFBFBF"/>
                </a:solidFill>
                <a:latin typeface="Book Antiqua"/>
                <a:cs typeface="Book Antiqua"/>
              </a:rPr>
              <a:t>question</a:t>
            </a:r>
            <a:endParaRPr lang="en-US" sz="2000" b="1" dirty="0">
              <a:solidFill>
                <a:srgbClr val="BFBFBF"/>
              </a:solidFill>
              <a:latin typeface="Book Antiqua"/>
              <a:cs typeface="Book Antiqua"/>
            </a:endParaRPr>
          </a:p>
        </p:txBody>
      </p:sp>
    </p:spTree>
    <p:extLst>
      <p:ext uri="{BB962C8B-B14F-4D97-AF65-F5344CB8AC3E}">
        <p14:creationId xmlns:p14="http://schemas.microsoft.com/office/powerpoint/2010/main" val="6108987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7-07-07 at 11.22.16 AM.png"/>
          <p:cNvPicPr>
            <a:picLocks noChangeAspect="1"/>
          </p:cNvPicPr>
          <p:nvPr/>
        </p:nvPicPr>
        <p:blipFill rotWithShape="1">
          <a:blip r:embed="rId2" cstate="print">
            <a:extLst>
              <a:ext uri="{28A0092B-C50C-407E-A947-70E740481C1C}">
                <a14:useLocalDpi xmlns:a14="http://schemas.microsoft.com/office/drawing/2010/main"/>
              </a:ext>
            </a:extLst>
          </a:blip>
          <a:srcRect l="1751" t="1751"/>
          <a:stretch/>
        </p:blipFill>
        <p:spPr>
          <a:xfrm>
            <a:off x="0" y="0"/>
            <a:ext cx="9503834" cy="6858000"/>
          </a:xfrm>
          <a:prstGeom prst="rect">
            <a:avLst/>
          </a:prstGeom>
        </p:spPr>
      </p:pic>
      <p:sp>
        <p:nvSpPr>
          <p:cNvPr id="5" name="5-Point Star 4"/>
          <p:cNvSpPr/>
          <p:nvPr/>
        </p:nvSpPr>
        <p:spPr>
          <a:xfrm>
            <a:off x="2398890" y="1947334"/>
            <a:ext cx="268111" cy="239889"/>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2741789" y="3101623"/>
            <a:ext cx="268111" cy="239889"/>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9677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314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1043" y="0"/>
            <a:ext cx="10287000" cy="6858000"/>
          </a:xfrm>
          <a:prstGeom prst="rect">
            <a:avLst/>
          </a:prstGeom>
        </p:spPr>
      </p:pic>
    </p:spTree>
    <p:extLst>
      <p:ext uri="{BB962C8B-B14F-4D97-AF65-F5344CB8AC3E}">
        <p14:creationId xmlns:p14="http://schemas.microsoft.com/office/powerpoint/2010/main" val="29063576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N027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09487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24592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5" name="Title 4"/>
          <p:cNvSpPr>
            <a:spLocks noGrp="1"/>
          </p:cNvSpPr>
          <p:nvPr>
            <p:ph type="title"/>
          </p:nvPr>
        </p:nvSpPr>
        <p:spPr/>
        <p:txBody>
          <a:bodyPr/>
          <a:lstStyle/>
          <a:p>
            <a:pPr algn="l"/>
            <a:r>
              <a:rPr lang="en-US" dirty="0" smtClean="0">
                <a:solidFill>
                  <a:schemeClr val="bg1"/>
                </a:solidFill>
                <a:latin typeface="Cambria"/>
                <a:cs typeface="Cambria"/>
              </a:rPr>
              <a:t>Ethnographic Methods</a:t>
            </a:r>
            <a:endParaRPr lang="en-US" dirty="0">
              <a:solidFill>
                <a:schemeClr val="bg1"/>
              </a:solidFill>
              <a:latin typeface="Cambria"/>
              <a:cs typeface="Cambria"/>
            </a:endParaRPr>
          </a:p>
        </p:txBody>
      </p:sp>
      <p:sp>
        <p:nvSpPr>
          <p:cNvPr id="6" name="Content Placeholder 5"/>
          <p:cNvSpPr>
            <a:spLocks noGrp="1"/>
          </p:cNvSpPr>
          <p:nvPr>
            <p:ph idx="1"/>
          </p:nvPr>
        </p:nvSpPr>
        <p:spPr/>
        <p:txBody>
          <a:bodyPr>
            <a:normAutofit/>
          </a:bodyPr>
          <a:lstStyle/>
          <a:p>
            <a:pPr>
              <a:buFont typeface="Wingdings" charset="2"/>
              <a:buChar char="§"/>
            </a:pPr>
            <a:r>
              <a:rPr lang="en-US" sz="2800" dirty="0" smtClean="0">
                <a:solidFill>
                  <a:schemeClr val="bg1"/>
                </a:solidFill>
                <a:latin typeface="Cambria"/>
                <a:cs typeface="Cambria"/>
              </a:rPr>
              <a:t>3 months in field, research cruise with one group</a:t>
            </a:r>
          </a:p>
          <a:p>
            <a:pPr marL="0" indent="0">
              <a:buNone/>
            </a:pPr>
            <a:endParaRPr lang="en-US" sz="2000" dirty="0" smtClean="0">
              <a:solidFill>
                <a:schemeClr val="bg1"/>
              </a:solidFill>
              <a:latin typeface="Cambria"/>
              <a:cs typeface="Cambria"/>
            </a:endParaRPr>
          </a:p>
          <a:p>
            <a:pPr>
              <a:buFont typeface="Wingdings" charset="2"/>
              <a:buChar char="§"/>
            </a:pPr>
            <a:r>
              <a:rPr lang="en-US" sz="2800" dirty="0" smtClean="0">
                <a:solidFill>
                  <a:schemeClr val="bg1"/>
                </a:solidFill>
                <a:latin typeface="Cambria"/>
                <a:cs typeface="Cambria"/>
              </a:rPr>
              <a:t>Semi-structured interviews (51)</a:t>
            </a:r>
          </a:p>
          <a:p>
            <a:pPr lvl="1">
              <a:buFont typeface="Wingdings" charset="2"/>
              <a:buChar char="§"/>
            </a:pPr>
            <a:r>
              <a:rPr lang="en-US" sz="2400" dirty="0" smtClean="0">
                <a:solidFill>
                  <a:schemeClr val="bg1"/>
                </a:solidFill>
                <a:latin typeface="Cambria"/>
                <a:cs typeface="Cambria"/>
              </a:rPr>
              <a:t>16 </a:t>
            </a:r>
            <a:r>
              <a:rPr lang="en-US" sz="2400" dirty="0" err="1" smtClean="0">
                <a:solidFill>
                  <a:schemeClr val="bg1"/>
                </a:solidFill>
                <a:latin typeface="Cambria"/>
                <a:cs typeface="Cambria"/>
              </a:rPr>
              <a:t>Buzos</a:t>
            </a:r>
            <a:r>
              <a:rPr lang="en-US" sz="2400" dirty="0" smtClean="0">
                <a:solidFill>
                  <a:schemeClr val="bg1"/>
                </a:solidFill>
                <a:latin typeface="Cambria"/>
                <a:cs typeface="Cambria"/>
              </a:rPr>
              <a:t> </a:t>
            </a:r>
            <a:r>
              <a:rPr lang="en-US" sz="2400" dirty="0" err="1" smtClean="0">
                <a:solidFill>
                  <a:schemeClr val="bg1"/>
                </a:solidFill>
                <a:latin typeface="Cambria"/>
                <a:cs typeface="Cambria"/>
              </a:rPr>
              <a:t>Monitores</a:t>
            </a:r>
            <a:endParaRPr lang="en-US" sz="2400" dirty="0" smtClean="0">
              <a:solidFill>
                <a:schemeClr val="bg1"/>
              </a:solidFill>
              <a:latin typeface="Cambria"/>
              <a:cs typeface="Cambria"/>
            </a:endParaRPr>
          </a:p>
          <a:p>
            <a:pPr lvl="1">
              <a:buFont typeface="Wingdings" charset="2"/>
              <a:buChar char="§"/>
            </a:pPr>
            <a:r>
              <a:rPr lang="en-US" sz="2400" dirty="0" smtClean="0">
                <a:solidFill>
                  <a:schemeClr val="bg1"/>
                </a:solidFill>
                <a:latin typeface="Cambria"/>
                <a:cs typeface="Cambria"/>
              </a:rPr>
              <a:t>32 family and community members</a:t>
            </a:r>
          </a:p>
          <a:p>
            <a:pPr lvl="1">
              <a:buFont typeface="Wingdings" charset="2"/>
              <a:buChar char="§"/>
            </a:pPr>
            <a:r>
              <a:rPr lang="en-US" sz="2400" dirty="0" smtClean="0">
                <a:solidFill>
                  <a:schemeClr val="bg1"/>
                </a:solidFill>
                <a:latin typeface="Cambria"/>
                <a:cs typeface="Cambria"/>
              </a:rPr>
              <a:t>2 government officials, 1 with NGO partner</a:t>
            </a:r>
            <a:endParaRPr lang="en-US" sz="2400" dirty="0">
              <a:solidFill>
                <a:schemeClr val="bg1"/>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40068453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SCN017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30649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3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79236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64118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1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3969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5" name="Title 4"/>
          <p:cNvSpPr>
            <a:spLocks noGrp="1"/>
          </p:cNvSpPr>
          <p:nvPr>
            <p:ph type="title"/>
          </p:nvPr>
        </p:nvSpPr>
        <p:spPr/>
        <p:txBody>
          <a:bodyPr/>
          <a:lstStyle/>
          <a:p>
            <a:pPr algn="l"/>
            <a:r>
              <a:rPr lang="en-US" dirty="0" smtClean="0">
                <a:solidFill>
                  <a:schemeClr val="bg1"/>
                </a:solidFill>
                <a:latin typeface="Cambria"/>
                <a:cs typeface="Cambria"/>
              </a:rPr>
              <a:t>Interview-based method</a:t>
            </a:r>
            <a:endParaRPr lang="en-US" dirty="0">
              <a:solidFill>
                <a:schemeClr val="bg1"/>
              </a:solidFill>
              <a:latin typeface="Cambria"/>
              <a:cs typeface="Cambria"/>
            </a:endParaRPr>
          </a:p>
        </p:txBody>
      </p:sp>
      <p:sp>
        <p:nvSpPr>
          <p:cNvPr id="6" name="Content Placeholder 5"/>
          <p:cNvSpPr>
            <a:spLocks noGrp="1"/>
          </p:cNvSpPr>
          <p:nvPr>
            <p:ph idx="1"/>
          </p:nvPr>
        </p:nvSpPr>
        <p:spPr/>
        <p:txBody>
          <a:bodyPr>
            <a:normAutofit/>
          </a:bodyPr>
          <a:lstStyle/>
          <a:p>
            <a:pPr>
              <a:buFont typeface="Wingdings" charset="2"/>
              <a:buChar char="§"/>
            </a:pPr>
            <a:r>
              <a:rPr lang="en-US" sz="2800" dirty="0" smtClean="0">
                <a:solidFill>
                  <a:schemeClr val="bg1"/>
                </a:solidFill>
                <a:latin typeface="Cambria"/>
                <a:cs typeface="Cambria"/>
              </a:rPr>
              <a:t>Semi-structured interviews (51)</a:t>
            </a:r>
          </a:p>
          <a:p>
            <a:pPr lvl="1">
              <a:buFont typeface="Wingdings" charset="2"/>
              <a:buChar char="§"/>
            </a:pPr>
            <a:r>
              <a:rPr lang="en-US" sz="2400" dirty="0" smtClean="0">
                <a:solidFill>
                  <a:schemeClr val="bg1"/>
                </a:solidFill>
                <a:latin typeface="Cambria"/>
                <a:cs typeface="Cambria"/>
              </a:rPr>
              <a:t>16 </a:t>
            </a:r>
            <a:r>
              <a:rPr lang="en-US" sz="2400" dirty="0" err="1" smtClean="0">
                <a:solidFill>
                  <a:schemeClr val="bg1"/>
                </a:solidFill>
                <a:latin typeface="Cambria"/>
                <a:cs typeface="Cambria"/>
              </a:rPr>
              <a:t>Buzos</a:t>
            </a:r>
            <a:r>
              <a:rPr lang="en-US" sz="2400" dirty="0" smtClean="0">
                <a:solidFill>
                  <a:schemeClr val="bg1"/>
                </a:solidFill>
                <a:latin typeface="Cambria"/>
                <a:cs typeface="Cambria"/>
              </a:rPr>
              <a:t> </a:t>
            </a:r>
            <a:r>
              <a:rPr lang="en-US" sz="2400" dirty="0" err="1" smtClean="0">
                <a:solidFill>
                  <a:schemeClr val="bg1"/>
                </a:solidFill>
                <a:latin typeface="Cambria"/>
                <a:cs typeface="Cambria"/>
              </a:rPr>
              <a:t>Monitores</a:t>
            </a:r>
            <a:endParaRPr lang="en-US" sz="2400" dirty="0" smtClean="0">
              <a:solidFill>
                <a:schemeClr val="bg1"/>
              </a:solidFill>
              <a:latin typeface="Cambria"/>
              <a:cs typeface="Cambria"/>
            </a:endParaRPr>
          </a:p>
          <a:p>
            <a:pPr lvl="1">
              <a:buFont typeface="Wingdings" charset="2"/>
              <a:buChar char="§"/>
            </a:pPr>
            <a:r>
              <a:rPr lang="en-US" sz="2400" dirty="0" smtClean="0">
                <a:solidFill>
                  <a:schemeClr val="bg1"/>
                </a:solidFill>
                <a:latin typeface="Cambria"/>
                <a:cs typeface="Cambria"/>
              </a:rPr>
              <a:t>32 family and community members</a:t>
            </a:r>
          </a:p>
          <a:p>
            <a:pPr lvl="1">
              <a:buFont typeface="Wingdings" charset="2"/>
              <a:buChar char="§"/>
            </a:pPr>
            <a:r>
              <a:rPr lang="en-US" sz="2400" dirty="0" smtClean="0">
                <a:solidFill>
                  <a:schemeClr val="bg1"/>
                </a:solidFill>
                <a:latin typeface="Cambria"/>
                <a:cs typeface="Cambria"/>
              </a:rPr>
              <a:t>2 government officials, 1 with NGO partner</a:t>
            </a:r>
            <a:endParaRPr lang="en-US" sz="2400" dirty="0">
              <a:solidFill>
                <a:schemeClr val="bg1"/>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37414921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6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83025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5" name="Title 4"/>
          <p:cNvSpPr>
            <a:spLocks noGrp="1"/>
          </p:cNvSpPr>
          <p:nvPr>
            <p:ph type="title"/>
          </p:nvPr>
        </p:nvSpPr>
        <p:spPr/>
        <p:txBody>
          <a:bodyPr/>
          <a:lstStyle/>
          <a:p>
            <a:pPr algn="l"/>
            <a:r>
              <a:rPr lang="en-US" dirty="0" smtClean="0">
                <a:solidFill>
                  <a:schemeClr val="bg1"/>
                </a:solidFill>
                <a:latin typeface="Cambria"/>
                <a:cs typeface="Cambria"/>
              </a:rPr>
              <a:t>Interviews</a:t>
            </a:r>
            <a:endParaRPr lang="en-US" dirty="0">
              <a:solidFill>
                <a:schemeClr val="bg1"/>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845181970"/>
              </p:ext>
            </p:extLst>
          </p:nvPr>
        </p:nvGraphicFramePr>
        <p:xfrm>
          <a:off x="555978" y="1417638"/>
          <a:ext cx="8588022" cy="4130039"/>
        </p:xfrm>
        <a:graphic>
          <a:graphicData uri="http://schemas.openxmlformats.org/drawingml/2006/table">
            <a:tbl>
              <a:tblPr firstRow="1" bandRow="1">
                <a:tableStyleId>{5C22544A-7EE6-4342-B048-85BDC9FD1C3A}</a:tableStyleId>
              </a:tblPr>
              <a:tblGrid>
                <a:gridCol w="2195689"/>
                <a:gridCol w="6392333"/>
              </a:tblGrid>
              <a:tr h="370840">
                <a:tc>
                  <a:txBody>
                    <a:bodyPr/>
                    <a:lstStyle/>
                    <a:p>
                      <a:r>
                        <a:rPr lang="en-US" sz="1800" dirty="0" smtClean="0"/>
                        <a:t>Theme</a:t>
                      </a:r>
                      <a:endParaRPr lang="en-US" sz="1800" dirty="0"/>
                    </a:p>
                  </a:txBody>
                  <a:tcPr/>
                </a:tc>
                <a:tc>
                  <a:txBody>
                    <a:bodyPr/>
                    <a:lstStyle/>
                    <a:p>
                      <a:r>
                        <a:rPr lang="en-US" sz="1800" dirty="0" smtClean="0"/>
                        <a:t>Topic</a:t>
                      </a:r>
                      <a:endParaRPr lang="en-US" sz="1800" dirty="0"/>
                    </a:p>
                  </a:txBody>
                  <a:tcPr/>
                </a:tc>
              </a:tr>
              <a:tr h="370840">
                <a:tc>
                  <a:txBody>
                    <a:bodyPr/>
                    <a:lstStyle/>
                    <a:p>
                      <a:r>
                        <a:rPr lang="en-US" sz="1800" dirty="0" smtClean="0"/>
                        <a:t>Historical</a:t>
                      </a:r>
                      <a:endParaRPr lang="en-US" sz="1800" dirty="0"/>
                    </a:p>
                  </a:txBody>
                  <a:tcPr/>
                </a:tc>
                <a:tc>
                  <a:txBody>
                    <a:bodyPr/>
                    <a:lstStyle/>
                    <a:p>
                      <a:r>
                        <a:rPr lang="en-US" sz="1400" dirty="0" smtClean="0"/>
                        <a:t>Formation of the group</a:t>
                      </a:r>
                    </a:p>
                    <a:p>
                      <a:r>
                        <a:rPr lang="en-US" sz="1400" dirty="0" smtClean="0"/>
                        <a:t>Participation in the group</a:t>
                      </a:r>
                      <a:endParaRPr lang="en-US" sz="1400" dirty="0"/>
                    </a:p>
                  </a:txBody>
                  <a:tcPr/>
                </a:tc>
              </a:tr>
              <a:tr h="370840">
                <a:tc>
                  <a:txBody>
                    <a:bodyPr/>
                    <a:lstStyle/>
                    <a:p>
                      <a:r>
                        <a:rPr lang="en-US" sz="1800" dirty="0" smtClean="0"/>
                        <a:t>Economic/livelihood</a:t>
                      </a:r>
                      <a:endParaRPr lang="en-US" sz="1800" dirty="0"/>
                    </a:p>
                  </a:txBody>
                  <a:tcPr/>
                </a:tc>
                <a:tc>
                  <a:txBody>
                    <a:bodyPr/>
                    <a:lstStyle/>
                    <a:p>
                      <a:r>
                        <a:rPr lang="en-US" sz="1400" dirty="0" smtClean="0"/>
                        <a:t>Direct</a:t>
                      </a:r>
                      <a:r>
                        <a:rPr lang="en-US" sz="1400" baseline="0" dirty="0" smtClean="0"/>
                        <a:t> financial effect</a:t>
                      </a:r>
                    </a:p>
                    <a:p>
                      <a:r>
                        <a:rPr lang="en-US" sz="1400" baseline="0" dirty="0" smtClean="0"/>
                        <a:t>Risk and stability</a:t>
                      </a:r>
                    </a:p>
                    <a:p>
                      <a:r>
                        <a:rPr lang="en-US" sz="1400" baseline="0" dirty="0" smtClean="0"/>
                        <a:t>Decent work, type of work</a:t>
                      </a:r>
                      <a:endParaRPr lang="en-US" sz="1400" dirty="0"/>
                    </a:p>
                  </a:txBody>
                  <a:tcPr/>
                </a:tc>
              </a:tr>
              <a:tr h="370840">
                <a:tc>
                  <a:txBody>
                    <a:bodyPr/>
                    <a:lstStyle/>
                    <a:p>
                      <a:r>
                        <a:rPr lang="en-US" sz="1800" dirty="0" smtClean="0"/>
                        <a:t>Social</a:t>
                      </a:r>
                      <a:endParaRPr lang="en-US" sz="1800" dirty="0"/>
                    </a:p>
                  </a:txBody>
                  <a:tcPr/>
                </a:tc>
                <a:tc>
                  <a:txBody>
                    <a:bodyPr/>
                    <a:lstStyle/>
                    <a:p>
                      <a:r>
                        <a:rPr lang="en-US" sz="1400" dirty="0" smtClean="0"/>
                        <a:t>Behavioral changes, trust, credibility</a:t>
                      </a:r>
                    </a:p>
                    <a:p>
                      <a:r>
                        <a:rPr lang="en-US" sz="1400" smtClean="0"/>
                        <a:t>Social</a:t>
                      </a:r>
                      <a:r>
                        <a:rPr lang="en-US" sz="1400" baseline="0" smtClean="0"/>
                        <a:t> changes</a:t>
                      </a:r>
                      <a:endParaRPr lang="en-US" sz="1400" baseline="0" dirty="0" smtClean="0"/>
                    </a:p>
                  </a:txBody>
                  <a:tcPr/>
                </a:tc>
              </a:tr>
              <a:tr h="370840">
                <a:tc>
                  <a:txBody>
                    <a:bodyPr/>
                    <a:lstStyle/>
                    <a:p>
                      <a:r>
                        <a:rPr lang="en-US" sz="1800" dirty="0" smtClean="0"/>
                        <a:t>Gender</a:t>
                      </a:r>
                      <a:endParaRPr lang="en-US" sz="1800" dirty="0"/>
                    </a:p>
                  </a:txBody>
                  <a:tcPr/>
                </a:tc>
                <a:tc>
                  <a:txBody>
                    <a:bodyPr/>
                    <a:lstStyle/>
                    <a:p>
                      <a:r>
                        <a:rPr lang="en-US" sz="1400" dirty="0" smtClean="0"/>
                        <a:t>Women and </a:t>
                      </a:r>
                      <a:r>
                        <a:rPr lang="en-US" sz="1400" dirty="0" err="1" smtClean="0"/>
                        <a:t>Buzos</a:t>
                      </a:r>
                      <a:r>
                        <a:rPr lang="en-US" sz="1400" baseline="0" dirty="0" smtClean="0"/>
                        <a:t> </a:t>
                      </a:r>
                      <a:r>
                        <a:rPr lang="en-US" sz="1400" baseline="0" dirty="0" err="1" smtClean="0"/>
                        <a:t>Monitores</a:t>
                      </a:r>
                      <a:r>
                        <a:rPr lang="en-US" sz="1400" baseline="0" dirty="0" smtClean="0"/>
                        <a:t>, effects on livelihoods</a:t>
                      </a:r>
                      <a:endParaRPr lang="en-US" sz="1400" dirty="0"/>
                    </a:p>
                  </a:txBody>
                  <a:tcPr/>
                </a:tc>
              </a:tr>
              <a:tr h="370840">
                <a:tc>
                  <a:txBody>
                    <a:bodyPr/>
                    <a:lstStyle/>
                    <a:p>
                      <a:r>
                        <a:rPr lang="en-US" sz="1800" dirty="0" smtClean="0"/>
                        <a:t>Value</a:t>
                      </a:r>
                      <a:r>
                        <a:rPr lang="en-US" sz="1800" baseline="0" dirty="0" smtClean="0"/>
                        <a:t>s</a:t>
                      </a:r>
                      <a:endParaRPr lang="en-US" sz="1800" dirty="0"/>
                    </a:p>
                  </a:txBody>
                  <a:tcPr/>
                </a:tc>
                <a:tc>
                  <a:txBody>
                    <a:bodyPr/>
                    <a:lstStyle/>
                    <a:p>
                      <a:r>
                        <a:rPr lang="en-US" sz="1400" dirty="0" smtClean="0"/>
                        <a:t>What it means to be a </a:t>
                      </a:r>
                      <a:r>
                        <a:rPr lang="en-US" sz="1400" dirty="0" err="1" smtClean="0"/>
                        <a:t>Buzo</a:t>
                      </a:r>
                      <a:r>
                        <a:rPr lang="en-US" sz="1400" baseline="0" dirty="0" smtClean="0"/>
                        <a:t> </a:t>
                      </a:r>
                      <a:r>
                        <a:rPr lang="en-US" sz="1400" baseline="0" dirty="0" err="1" smtClean="0"/>
                        <a:t>Montor</a:t>
                      </a:r>
                      <a:endParaRPr lang="en-US" sz="1400" baseline="0" dirty="0" smtClean="0"/>
                    </a:p>
                    <a:p>
                      <a:r>
                        <a:rPr lang="en-US" sz="1400" baseline="0" dirty="0" smtClean="0"/>
                        <a:t>W</a:t>
                      </a:r>
                      <a:r>
                        <a:rPr lang="en-US" sz="1400" dirty="0" smtClean="0"/>
                        <a:t>ho benefits from the information, who should pay for the program</a:t>
                      </a:r>
                    </a:p>
                    <a:p>
                      <a:r>
                        <a:rPr lang="en-US" sz="1400" dirty="0" smtClean="0"/>
                        <a:t>Value of the information</a:t>
                      </a:r>
                      <a:endParaRPr lang="en-US" sz="1400" dirty="0"/>
                    </a:p>
                  </a:txBody>
                  <a:tcPr/>
                </a:tc>
              </a:tr>
              <a:tr h="370840">
                <a:tc>
                  <a:txBody>
                    <a:bodyPr/>
                    <a:lstStyle/>
                    <a:p>
                      <a:r>
                        <a:rPr lang="en-US" sz="1800" dirty="0" smtClean="0"/>
                        <a:t>Information</a:t>
                      </a:r>
                      <a:endParaRPr lang="en-US" sz="1800" dirty="0"/>
                    </a:p>
                  </a:txBody>
                  <a:tcPr/>
                </a:tc>
                <a:tc>
                  <a:txBody>
                    <a:bodyPr/>
                    <a:lstStyle/>
                    <a:p>
                      <a:r>
                        <a:rPr lang="en-US" sz="1400" dirty="0" smtClean="0"/>
                        <a:t>Legitimacy of information</a:t>
                      </a:r>
                    </a:p>
                  </a:txBody>
                  <a:tcPr/>
                </a:tc>
              </a:tr>
              <a:tr h="370840">
                <a:tc>
                  <a:txBody>
                    <a:bodyPr/>
                    <a:lstStyle/>
                    <a:p>
                      <a:r>
                        <a:rPr lang="en-US" sz="1800" dirty="0" smtClean="0"/>
                        <a:t>Governance</a:t>
                      </a:r>
                      <a:endParaRPr lang="en-US" sz="1800" dirty="0"/>
                    </a:p>
                  </a:txBody>
                  <a:tcPr/>
                </a:tc>
                <a:tc>
                  <a:txBody>
                    <a:bodyPr/>
                    <a:lstStyle/>
                    <a:p>
                      <a:r>
                        <a:rPr lang="en-US" sz="1400" dirty="0" smtClean="0"/>
                        <a:t>Empowerment, management of fisheries</a:t>
                      </a:r>
                    </a:p>
                    <a:p>
                      <a:r>
                        <a:rPr lang="en-US" sz="1400" dirty="0" smtClean="0"/>
                        <a:t>Monitoring and enforcement of illegal</a:t>
                      </a:r>
                      <a:r>
                        <a:rPr lang="en-US" sz="1400" baseline="0" dirty="0" smtClean="0"/>
                        <a:t> fishing</a:t>
                      </a:r>
                      <a:endParaRPr lang="en-US" sz="1400" dirty="0"/>
                    </a:p>
                  </a:txBody>
                  <a:tcPr/>
                </a:tc>
              </a:tr>
            </a:tbl>
          </a:graphicData>
        </a:graphic>
      </p:graphicFrame>
    </p:spTree>
    <p:extLst>
      <p:ext uri="{BB962C8B-B14F-4D97-AF65-F5344CB8AC3E}">
        <p14:creationId xmlns:p14="http://schemas.microsoft.com/office/powerpoint/2010/main" val="40264983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5" name="Title 4"/>
          <p:cNvSpPr>
            <a:spLocks noGrp="1"/>
          </p:cNvSpPr>
          <p:nvPr>
            <p:ph type="title"/>
          </p:nvPr>
        </p:nvSpPr>
        <p:spPr/>
        <p:txBody>
          <a:bodyPr/>
          <a:lstStyle/>
          <a:p>
            <a:pPr algn="l"/>
            <a:r>
              <a:rPr lang="en-US" dirty="0" smtClean="0">
                <a:solidFill>
                  <a:schemeClr val="bg1"/>
                </a:solidFill>
                <a:latin typeface="Cambria"/>
                <a:cs typeface="Cambria"/>
              </a:rPr>
              <a:t>Interviews</a:t>
            </a:r>
            <a:endParaRPr lang="en-US" dirty="0">
              <a:solidFill>
                <a:schemeClr val="bg1"/>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17385138"/>
              </p:ext>
            </p:extLst>
          </p:nvPr>
        </p:nvGraphicFramePr>
        <p:xfrm>
          <a:off x="555978" y="1417638"/>
          <a:ext cx="8588022" cy="4130039"/>
        </p:xfrm>
        <a:graphic>
          <a:graphicData uri="http://schemas.openxmlformats.org/drawingml/2006/table">
            <a:tbl>
              <a:tblPr firstRow="1" bandRow="1">
                <a:tableStyleId>{5C22544A-7EE6-4342-B048-85BDC9FD1C3A}</a:tableStyleId>
              </a:tblPr>
              <a:tblGrid>
                <a:gridCol w="2195689"/>
                <a:gridCol w="6392333"/>
              </a:tblGrid>
              <a:tr h="370840">
                <a:tc>
                  <a:txBody>
                    <a:bodyPr/>
                    <a:lstStyle/>
                    <a:p>
                      <a:r>
                        <a:rPr lang="en-US" sz="1800" dirty="0" smtClean="0"/>
                        <a:t>Theme</a:t>
                      </a:r>
                      <a:endParaRPr lang="en-US" sz="1800" dirty="0"/>
                    </a:p>
                  </a:txBody>
                  <a:tcPr/>
                </a:tc>
                <a:tc>
                  <a:txBody>
                    <a:bodyPr/>
                    <a:lstStyle/>
                    <a:p>
                      <a:r>
                        <a:rPr lang="en-US" sz="1800" dirty="0" smtClean="0"/>
                        <a:t>Topic</a:t>
                      </a:r>
                      <a:endParaRPr lang="en-US" sz="1800" dirty="0"/>
                    </a:p>
                  </a:txBody>
                  <a:tcPr/>
                </a:tc>
              </a:tr>
              <a:tr h="370840">
                <a:tc>
                  <a:txBody>
                    <a:bodyPr/>
                    <a:lstStyle/>
                    <a:p>
                      <a:r>
                        <a:rPr lang="en-US" sz="1800" dirty="0" smtClean="0"/>
                        <a:t>Historical</a:t>
                      </a:r>
                      <a:endParaRPr lang="en-US" sz="1800" dirty="0"/>
                    </a:p>
                  </a:txBody>
                  <a:tcPr/>
                </a:tc>
                <a:tc>
                  <a:txBody>
                    <a:bodyPr/>
                    <a:lstStyle/>
                    <a:p>
                      <a:r>
                        <a:rPr lang="en-US" sz="1400" dirty="0" smtClean="0"/>
                        <a:t>Formation of the group</a:t>
                      </a:r>
                    </a:p>
                    <a:p>
                      <a:r>
                        <a:rPr lang="en-US" sz="1400" dirty="0" smtClean="0"/>
                        <a:t>Participation in the group</a:t>
                      </a:r>
                      <a:endParaRPr lang="en-US" sz="1400" dirty="0"/>
                    </a:p>
                  </a:txBody>
                  <a:tcPr/>
                </a:tc>
              </a:tr>
              <a:tr h="370840">
                <a:tc>
                  <a:txBody>
                    <a:bodyPr/>
                    <a:lstStyle/>
                    <a:p>
                      <a:r>
                        <a:rPr lang="en-US" sz="1800" dirty="0" smtClean="0"/>
                        <a:t>Economic/livelihood</a:t>
                      </a:r>
                      <a:endParaRPr lang="en-US" sz="1800" dirty="0"/>
                    </a:p>
                  </a:txBody>
                  <a:tcPr/>
                </a:tc>
                <a:tc>
                  <a:txBody>
                    <a:bodyPr/>
                    <a:lstStyle/>
                    <a:p>
                      <a:r>
                        <a:rPr lang="en-US" sz="1400" dirty="0" smtClean="0"/>
                        <a:t>Direct</a:t>
                      </a:r>
                      <a:r>
                        <a:rPr lang="en-US" sz="1400" baseline="0" dirty="0" smtClean="0"/>
                        <a:t> financial effect</a:t>
                      </a:r>
                    </a:p>
                    <a:p>
                      <a:r>
                        <a:rPr lang="en-US" sz="1400" baseline="0" dirty="0" smtClean="0"/>
                        <a:t>Risk and stability</a:t>
                      </a:r>
                    </a:p>
                    <a:p>
                      <a:r>
                        <a:rPr lang="en-US" sz="1400" baseline="0" dirty="0" smtClean="0"/>
                        <a:t>Decent work, type of work</a:t>
                      </a:r>
                      <a:endParaRPr lang="en-US" sz="1400" dirty="0"/>
                    </a:p>
                  </a:txBody>
                  <a:tcPr/>
                </a:tc>
              </a:tr>
              <a:tr h="370840">
                <a:tc>
                  <a:txBody>
                    <a:bodyPr/>
                    <a:lstStyle/>
                    <a:p>
                      <a:r>
                        <a:rPr lang="en-US" sz="1800" dirty="0" smtClean="0"/>
                        <a:t>Social</a:t>
                      </a:r>
                      <a:endParaRPr lang="en-US" sz="1800" dirty="0"/>
                    </a:p>
                  </a:txBody>
                  <a:tcPr/>
                </a:tc>
                <a:tc>
                  <a:txBody>
                    <a:bodyPr/>
                    <a:lstStyle/>
                    <a:p>
                      <a:r>
                        <a:rPr lang="en-US" sz="1400" dirty="0" smtClean="0"/>
                        <a:t>Behavioral changes, trust, credibility</a:t>
                      </a:r>
                    </a:p>
                    <a:p>
                      <a:r>
                        <a:rPr lang="en-US" sz="1400" smtClean="0"/>
                        <a:t>Social</a:t>
                      </a:r>
                      <a:r>
                        <a:rPr lang="en-US" sz="1400" baseline="0" smtClean="0"/>
                        <a:t> changes</a:t>
                      </a:r>
                      <a:endParaRPr lang="en-US" sz="1400" baseline="0" dirty="0" smtClean="0"/>
                    </a:p>
                  </a:txBody>
                  <a:tcPr/>
                </a:tc>
              </a:tr>
              <a:tr h="370840">
                <a:tc>
                  <a:txBody>
                    <a:bodyPr/>
                    <a:lstStyle/>
                    <a:p>
                      <a:r>
                        <a:rPr lang="en-US" sz="1800" dirty="0" smtClean="0"/>
                        <a:t>Gender</a:t>
                      </a:r>
                      <a:endParaRPr lang="en-US" sz="1800" dirty="0"/>
                    </a:p>
                  </a:txBody>
                  <a:tcPr/>
                </a:tc>
                <a:tc>
                  <a:txBody>
                    <a:bodyPr/>
                    <a:lstStyle/>
                    <a:p>
                      <a:r>
                        <a:rPr lang="en-US" sz="1400" dirty="0" smtClean="0"/>
                        <a:t>Women and </a:t>
                      </a:r>
                      <a:r>
                        <a:rPr lang="en-US" sz="1400" dirty="0" err="1" smtClean="0"/>
                        <a:t>Buzos</a:t>
                      </a:r>
                      <a:r>
                        <a:rPr lang="en-US" sz="1400" baseline="0" dirty="0" smtClean="0"/>
                        <a:t> </a:t>
                      </a:r>
                      <a:r>
                        <a:rPr lang="en-US" sz="1400" baseline="0" dirty="0" err="1" smtClean="0"/>
                        <a:t>Monitores</a:t>
                      </a:r>
                      <a:r>
                        <a:rPr lang="en-US" sz="1400" baseline="0" dirty="0" smtClean="0"/>
                        <a:t>, effects on livelihoods</a:t>
                      </a:r>
                      <a:endParaRPr lang="en-US" sz="1400" dirty="0"/>
                    </a:p>
                  </a:txBody>
                  <a:tcPr/>
                </a:tc>
              </a:tr>
              <a:tr h="370840">
                <a:tc>
                  <a:txBody>
                    <a:bodyPr/>
                    <a:lstStyle/>
                    <a:p>
                      <a:r>
                        <a:rPr lang="en-US" sz="1800" dirty="0" smtClean="0"/>
                        <a:t>Value</a:t>
                      </a:r>
                      <a:r>
                        <a:rPr lang="en-US" sz="1800" baseline="0" dirty="0" smtClean="0"/>
                        <a:t>s</a:t>
                      </a:r>
                      <a:endParaRPr lang="en-US" sz="1800" dirty="0"/>
                    </a:p>
                  </a:txBody>
                  <a:tcPr/>
                </a:tc>
                <a:tc>
                  <a:txBody>
                    <a:bodyPr/>
                    <a:lstStyle/>
                    <a:p>
                      <a:r>
                        <a:rPr lang="en-US" sz="1400" dirty="0" smtClean="0"/>
                        <a:t>What it means to be a </a:t>
                      </a:r>
                      <a:r>
                        <a:rPr lang="en-US" sz="1400" dirty="0" err="1" smtClean="0"/>
                        <a:t>Buzo</a:t>
                      </a:r>
                      <a:r>
                        <a:rPr lang="en-US" sz="1400" baseline="0" dirty="0" smtClean="0"/>
                        <a:t> </a:t>
                      </a:r>
                      <a:r>
                        <a:rPr lang="en-US" sz="1400" baseline="0" dirty="0" err="1" smtClean="0"/>
                        <a:t>Montor</a:t>
                      </a:r>
                      <a:endParaRPr lang="en-US" sz="1400" baseline="0" dirty="0" smtClean="0"/>
                    </a:p>
                    <a:p>
                      <a:r>
                        <a:rPr lang="en-US" sz="1400" baseline="0" dirty="0" smtClean="0"/>
                        <a:t>W</a:t>
                      </a:r>
                      <a:r>
                        <a:rPr lang="en-US" sz="1400" dirty="0" smtClean="0"/>
                        <a:t>ho benefits from the information, who should pay for the program</a:t>
                      </a:r>
                    </a:p>
                    <a:p>
                      <a:r>
                        <a:rPr lang="en-US" sz="1400" dirty="0" smtClean="0"/>
                        <a:t>Value of the information</a:t>
                      </a:r>
                      <a:endParaRPr lang="en-US" sz="1400" dirty="0"/>
                    </a:p>
                  </a:txBody>
                  <a:tcPr/>
                </a:tc>
              </a:tr>
              <a:tr h="370840">
                <a:tc>
                  <a:txBody>
                    <a:bodyPr/>
                    <a:lstStyle/>
                    <a:p>
                      <a:r>
                        <a:rPr lang="en-US" sz="1800" b="1" dirty="0" smtClean="0"/>
                        <a:t>Information</a:t>
                      </a:r>
                      <a:endParaRPr lang="en-US" sz="1800" b="1" dirty="0"/>
                    </a:p>
                  </a:txBody>
                  <a:tcPr>
                    <a:solidFill>
                      <a:schemeClr val="accent6"/>
                    </a:solidFill>
                  </a:tcPr>
                </a:tc>
                <a:tc>
                  <a:txBody>
                    <a:bodyPr/>
                    <a:lstStyle/>
                    <a:p>
                      <a:r>
                        <a:rPr lang="en-US" sz="1400" b="1" dirty="0" smtClean="0"/>
                        <a:t>Legitimacy of information</a:t>
                      </a:r>
                    </a:p>
                  </a:txBody>
                  <a:tcPr>
                    <a:solidFill>
                      <a:schemeClr val="accent6"/>
                    </a:solidFill>
                  </a:tcPr>
                </a:tc>
              </a:tr>
              <a:tr h="370840">
                <a:tc>
                  <a:txBody>
                    <a:bodyPr/>
                    <a:lstStyle/>
                    <a:p>
                      <a:r>
                        <a:rPr lang="en-US" sz="1800" b="1" dirty="0" smtClean="0"/>
                        <a:t>Governance</a:t>
                      </a:r>
                      <a:endParaRPr lang="en-US" sz="1800" b="1" dirty="0"/>
                    </a:p>
                  </a:txBody>
                  <a:tcPr>
                    <a:solidFill>
                      <a:schemeClr val="accent6"/>
                    </a:solidFill>
                  </a:tcPr>
                </a:tc>
                <a:tc>
                  <a:txBody>
                    <a:bodyPr/>
                    <a:lstStyle/>
                    <a:p>
                      <a:r>
                        <a:rPr lang="en-US" sz="1400" b="1" dirty="0" smtClean="0"/>
                        <a:t>Empowerment, management of fisheries</a:t>
                      </a:r>
                    </a:p>
                    <a:p>
                      <a:r>
                        <a:rPr lang="en-US" sz="1400" b="1" dirty="0" smtClean="0"/>
                        <a:t>Monitoring and enforcement of illegal</a:t>
                      </a:r>
                      <a:r>
                        <a:rPr lang="en-US" sz="1400" b="1" baseline="0" dirty="0" smtClean="0"/>
                        <a:t> fishing</a:t>
                      </a:r>
                      <a:endParaRPr lang="en-US" sz="1400" b="1" dirty="0"/>
                    </a:p>
                  </a:txBody>
                  <a:tcPr>
                    <a:solidFill>
                      <a:schemeClr val="accent6"/>
                    </a:solidFill>
                  </a:tcPr>
                </a:tc>
              </a:tr>
            </a:tbl>
          </a:graphicData>
        </a:graphic>
      </p:graphicFrame>
    </p:spTree>
    <p:extLst>
      <p:ext uri="{BB962C8B-B14F-4D97-AF65-F5344CB8AC3E}">
        <p14:creationId xmlns:p14="http://schemas.microsoft.com/office/powerpoint/2010/main" val="2508795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N008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4"/>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000000"/>
                </a:solidFill>
                <a:latin typeface="Cambria"/>
                <a:cs typeface="Cambria"/>
              </a:rPr>
              <a:t>Findings and discussion</a:t>
            </a:r>
            <a:endParaRPr lang="en-US" b="1" dirty="0">
              <a:solidFill>
                <a:srgbClr val="000000"/>
              </a:solidFill>
              <a:latin typeface="Cambria"/>
              <a:cs typeface="Cambria"/>
            </a:endParaRPr>
          </a:p>
        </p:txBody>
      </p:sp>
      <p:sp>
        <p:nvSpPr>
          <p:cNvPr id="5" name="TextBox 4"/>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6" name="TextBox 5"/>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7" name="TextBox 6"/>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8" name="TextBox 7"/>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35390454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FisherContemplate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5026543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a:xfrm>
            <a:off x="457200" y="274638"/>
            <a:ext cx="8229600" cy="1122362"/>
          </a:xfrm>
        </p:spPr>
        <p:txBody>
          <a:bodyPr>
            <a:normAutofit/>
          </a:bodyPr>
          <a:lstStyle/>
          <a:p>
            <a:pPr algn="l"/>
            <a:r>
              <a:rPr lang="en-US" dirty="0" smtClean="0">
                <a:solidFill>
                  <a:srgbClr val="000000"/>
                </a:solidFill>
                <a:latin typeface="Cambria"/>
                <a:cs typeface="Cambria"/>
              </a:rPr>
              <a:t>Legitimacy and LEK</a:t>
            </a:r>
            <a:endParaRPr lang="en-US" dirty="0">
              <a:solidFill>
                <a:srgbClr val="000000"/>
              </a:solidFill>
              <a:latin typeface="Cambria"/>
              <a:cs typeface="Cambria"/>
            </a:endParaRPr>
          </a:p>
        </p:txBody>
      </p:sp>
      <p:sp>
        <p:nvSpPr>
          <p:cNvPr id="16" name="Content Placeholder 15"/>
          <p:cNvSpPr>
            <a:spLocks noGrp="1"/>
          </p:cNvSpPr>
          <p:nvPr>
            <p:ph idx="1"/>
          </p:nvPr>
        </p:nvSpPr>
        <p:spPr>
          <a:xfrm>
            <a:off x="2101144" y="1926166"/>
            <a:ext cx="4191000" cy="2589390"/>
          </a:xfrm>
        </p:spPr>
        <p:txBody>
          <a:bodyPr>
            <a:normAutofit/>
          </a:bodyPr>
          <a:lstStyle/>
          <a:p>
            <a:pPr marL="0" indent="0" algn="ctr">
              <a:buNone/>
            </a:pPr>
            <a:r>
              <a:rPr lang="en-US" sz="2800" dirty="0" smtClean="0">
                <a:solidFill>
                  <a:schemeClr val="bg1"/>
                </a:solidFill>
                <a:latin typeface="Cambria"/>
                <a:ea typeface="Lucida Grande"/>
                <a:cs typeface="Cambria"/>
              </a:rPr>
              <a:t>Legitimacy </a:t>
            </a:r>
            <a:r>
              <a:rPr lang="en-US" sz="2800" b="1" dirty="0" smtClean="0">
                <a:solidFill>
                  <a:schemeClr val="bg2">
                    <a:lumMod val="75000"/>
                  </a:schemeClr>
                </a:solidFill>
                <a:latin typeface="Cambria"/>
                <a:ea typeface="Lucida Grande"/>
                <a:cs typeface="Cambria"/>
              </a:rPr>
              <a:t>OF WHAT</a:t>
            </a:r>
            <a:r>
              <a:rPr lang="en-US" sz="2800" dirty="0" smtClean="0">
                <a:solidFill>
                  <a:schemeClr val="bg1"/>
                </a:solidFill>
                <a:latin typeface="Cambria"/>
                <a:ea typeface="Lucida Grande"/>
                <a:cs typeface="Cambria"/>
              </a:rPr>
              <a:t>?</a:t>
            </a:r>
          </a:p>
          <a:p>
            <a:pPr marL="0" indent="0" algn="ctr">
              <a:buNone/>
            </a:pPr>
            <a:endParaRPr lang="en-US" sz="2800" dirty="0" smtClean="0">
              <a:solidFill>
                <a:schemeClr val="bg1"/>
              </a:solidFill>
              <a:latin typeface="Cambria"/>
              <a:ea typeface="Lucida Grande"/>
              <a:cs typeface="Cambria"/>
            </a:endParaRPr>
          </a:p>
          <a:p>
            <a:pPr marL="0" indent="0" algn="ctr">
              <a:buNone/>
            </a:pPr>
            <a:r>
              <a:rPr lang="en-US" sz="2800" dirty="0" smtClean="0">
                <a:solidFill>
                  <a:schemeClr val="bg1"/>
                </a:solidFill>
                <a:latin typeface="Cambria"/>
                <a:ea typeface="Lucida Grande"/>
                <a:cs typeface="Cambria"/>
              </a:rPr>
              <a:t>Legitimacy </a:t>
            </a:r>
            <a:r>
              <a:rPr lang="en-US" sz="2800" b="1" dirty="0" smtClean="0">
                <a:solidFill>
                  <a:srgbClr val="17375E"/>
                </a:solidFill>
                <a:latin typeface="Cambria"/>
                <a:ea typeface="Lucida Grande"/>
                <a:cs typeface="Cambria"/>
              </a:rPr>
              <a:t>TO WHOM</a:t>
            </a:r>
            <a:r>
              <a:rPr lang="en-US" sz="2800" dirty="0" smtClean="0">
                <a:solidFill>
                  <a:schemeClr val="bg1"/>
                </a:solidFill>
                <a:latin typeface="Cambria"/>
                <a:ea typeface="Lucida Grande"/>
                <a:cs typeface="Cambria"/>
              </a:rPr>
              <a:t>?</a:t>
            </a:r>
            <a:endParaRPr lang="en-US" sz="2400" dirty="0">
              <a:solidFill>
                <a:schemeClr val="bg1"/>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11117314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a:xfrm>
            <a:off x="457200" y="274638"/>
            <a:ext cx="8229600" cy="1122362"/>
          </a:xfrm>
        </p:spPr>
        <p:txBody>
          <a:bodyPr>
            <a:normAutofit/>
          </a:bodyPr>
          <a:lstStyle/>
          <a:p>
            <a:pPr algn="l"/>
            <a:r>
              <a:rPr lang="en-US" dirty="0" smtClean="0">
                <a:solidFill>
                  <a:srgbClr val="000000"/>
                </a:solidFill>
                <a:latin typeface="Cambria"/>
                <a:cs typeface="Cambria"/>
              </a:rPr>
              <a:t>Legitimacy and LEK</a:t>
            </a:r>
            <a:endParaRPr lang="en-US" dirty="0">
              <a:solidFill>
                <a:srgbClr val="000000"/>
              </a:solidFill>
              <a:latin typeface="Cambria"/>
              <a:cs typeface="Cambria"/>
            </a:endParaRPr>
          </a:p>
        </p:txBody>
      </p:sp>
      <p:sp>
        <p:nvSpPr>
          <p:cNvPr id="16" name="Content Placeholder 15"/>
          <p:cNvSpPr>
            <a:spLocks noGrp="1"/>
          </p:cNvSpPr>
          <p:nvPr>
            <p:ph idx="1"/>
          </p:nvPr>
        </p:nvSpPr>
        <p:spPr>
          <a:xfrm>
            <a:off x="457200" y="1552222"/>
            <a:ext cx="8559800" cy="3725334"/>
          </a:xfrm>
        </p:spPr>
        <p:txBody>
          <a:bodyPr>
            <a:normAutofit/>
          </a:bodyPr>
          <a:lstStyle/>
          <a:p>
            <a:r>
              <a:rPr lang="en-US" sz="2800" dirty="0" smtClean="0">
                <a:solidFill>
                  <a:schemeClr val="bg1"/>
                </a:solidFill>
                <a:latin typeface="Cambria"/>
                <a:ea typeface="Lucida Grande"/>
                <a:cs typeface="Cambria"/>
              </a:rPr>
              <a:t>Fishing community trusts </a:t>
            </a:r>
            <a:r>
              <a:rPr lang="en-US" sz="2800" dirty="0" err="1" smtClean="0">
                <a:solidFill>
                  <a:schemeClr val="bg1"/>
                </a:solidFill>
                <a:latin typeface="Cambria"/>
                <a:ea typeface="Lucida Grande"/>
                <a:cs typeface="Cambria"/>
              </a:rPr>
              <a:t>Buzo</a:t>
            </a:r>
            <a:r>
              <a:rPr lang="en-US" sz="2800" dirty="0" smtClean="0">
                <a:solidFill>
                  <a:schemeClr val="bg1"/>
                </a:solidFill>
                <a:latin typeface="Cambria"/>
                <a:ea typeface="Lucida Grande"/>
                <a:cs typeface="Cambria"/>
              </a:rPr>
              <a:t> Monitor data</a:t>
            </a:r>
          </a:p>
          <a:p>
            <a:endParaRPr lang="en-US" sz="2800" dirty="0">
              <a:solidFill>
                <a:schemeClr val="bg1"/>
              </a:solidFill>
              <a:latin typeface="Cambria"/>
              <a:ea typeface="Lucida Grande"/>
              <a:cs typeface="Cambria"/>
            </a:endParaRPr>
          </a:p>
          <a:p>
            <a:pPr marL="0" indent="0">
              <a:buNone/>
            </a:pPr>
            <a:r>
              <a:rPr lang="en-US" sz="2000" dirty="0">
                <a:solidFill>
                  <a:schemeClr val="bg1"/>
                </a:solidFill>
                <a:latin typeface="Cambria"/>
                <a:ea typeface="Lucida Grande"/>
                <a:cs typeface="Cambria"/>
              </a:rPr>
              <a:t>“So a marine biologist knows a lot about the ocean. But a fisher knows the ocean, knows a lot. The biologist knows the theory, </a:t>
            </a:r>
            <a:r>
              <a:rPr lang="en-US" sz="2000" dirty="0" smtClean="0">
                <a:solidFill>
                  <a:schemeClr val="bg1"/>
                </a:solidFill>
                <a:latin typeface="Cambria"/>
                <a:ea typeface="Lucida Grande"/>
                <a:cs typeface="Cambria"/>
              </a:rPr>
              <a:t>scientifically, </a:t>
            </a:r>
            <a:r>
              <a:rPr lang="en-US" sz="2000" dirty="0">
                <a:solidFill>
                  <a:schemeClr val="bg1"/>
                </a:solidFill>
                <a:latin typeface="Cambria"/>
                <a:ea typeface="Lucida Grande"/>
                <a:cs typeface="Cambria"/>
              </a:rPr>
              <a:t>but in the question of reality, it's the fisher</a:t>
            </a:r>
            <a:r>
              <a:rPr lang="en-US" sz="2000" dirty="0" smtClean="0">
                <a:solidFill>
                  <a:schemeClr val="bg1"/>
                </a:solidFill>
                <a:latin typeface="Cambria"/>
                <a:ea typeface="Lucida Grande"/>
                <a:cs typeface="Cambria"/>
              </a:rPr>
              <a:t>.”</a:t>
            </a:r>
            <a:br>
              <a:rPr lang="en-US" sz="2000" dirty="0" smtClean="0">
                <a:solidFill>
                  <a:schemeClr val="bg1"/>
                </a:solidFill>
                <a:latin typeface="Cambria"/>
                <a:ea typeface="Lucida Grande"/>
                <a:cs typeface="Cambria"/>
              </a:rPr>
            </a:br>
            <a:endParaRPr lang="en-US" sz="2000" dirty="0" smtClean="0">
              <a:solidFill>
                <a:schemeClr val="bg1"/>
              </a:solidFill>
              <a:latin typeface="Cambria"/>
              <a:ea typeface="Lucida Grande"/>
              <a:cs typeface="Cambria"/>
            </a:endParaRPr>
          </a:p>
          <a:p>
            <a:pPr marL="0" indent="0">
              <a:buNone/>
            </a:pPr>
            <a:r>
              <a:rPr lang="en-US" sz="2000" dirty="0" smtClean="0">
                <a:solidFill>
                  <a:schemeClr val="bg1"/>
                </a:solidFill>
                <a:latin typeface="Cambria"/>
                <a:ea typeface="Lucida Grande"/>
                <a:cs typeface="Cambria"/>
              </a:rPr>
              <a:t>“As </a:t>
            </a:r>
            <a:r>
              <a:rPr lang="en-US" sz="2000" dirty="0">
                <a:solidFill>
                  <a:schemeClr val="bg1"/>
                </a:solidFill>
                <a:latin typeface="Cambria"/>
                <a:ea typeface="Lucida Grande"/>
                <a:cs typeface="Cambria"/>
              </a:rPr>
              <a:t>fishers, they always have knowledge about many things about the </a:t>
            </a:r>
            <a:r>
              <a:rPr lang="en-US" sz="2000" dirty="0" smtClean="0">
                <a:solidFill>
                  <a:schemeClr val="bg1"/>
                </a:solidFill>
                <a:latin typeface="Cambria"/>
                <a:ea typeface="Lucida Grande"/>
                <a:cs typeface="Cambria"/>
              </a:rPr>
              <a:t>sea.”</a:t>
            </a:r>
            <a:endParaRPr lang="en-US" sz="2000" dirty="0" smtClean="0">
              <a:solidFill>
                <a:schemeClr val="bg1"/>
              </a:solidFill>
              <a:latin typeface="Cambria"/>
              <a:ea typeface="Lucida Grande"/>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94757387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a:xfrm>
            <a:off x="457200" y="274638"/>
            <a:ext cx="8229600" cy="1122362"/>
          </a:xfrm>
        </p:spPr>
        <p:txBody>
          <a:bodyPr>
            <a:normAutofit/>
          </a:bodyPr>
          <a:lstStyle/>
          <a:p>
            <a:pPr algn="l"/>
            <a:r>
              <a:rPr lang="en-US" dirty="0" smtClean="0">
                <a:solidFill>
                  <a:srgbClr val="000000"/>
                </a:solidFill>
                <a:latin typeface="Cambria"/>
                <a:cs typeface="Cambria"/>
              </a:rPr>
              <a:t>Legitimacy and LEK</a:t>
            </a:r>
            <a:endParaRPr lang="en-US" dirty="0">
              <a:solidFill>
                <a:srgbClr val="000000"/>
              </a:solidFill>
              <a:latin typeface="Cambria"/>
              <a:cs typeface="Cambria"/>
            </a:endParaRPr>
          </a:p>
        </p:txBody>
      </p:sp>
      <p:sp>
        <p:nvSpPr>
          <p:cNvPr id="16" name="Content Placeholder 15"/>
          <p:cNvSpPr>
            <a:spLocks noGrp="1"/>
          </p:cNvSpPr>
          <p:nvPr>
            <p:ph idx="1"/>
          </p:nvPr>
        </p:nvSpPr>
        <p:spPr>
          <a:xfrm>
            <a:off x="457200" y="1552222"/>
            <a:ext cx="8559800" cy="3005668"/>
          </a:xfrm>
        </p:spPr>
        <p:txBody>
          <a:bodyPr>
            <a:normAutofit/>
          </a:bodyPr>
          <a:lstStyle/>
          <a:p>
            <a:r>
              <a:rPr lang="en-US" sz="2800" dirty="0" smtClean="0">
                <a:solidFill>
                  <a:schemeClr val="bg1"/>
                </a:solidFill>
                <a:latin typeface="Cambria"/>
                <a:ea typeface="Lucida Grande"/>
                <a:cs typeface="Cambria"/>
              </a:rPr>
              <a:t>Intersection of legitimacy and fishing organization</a:t>
            </a:r>
            <a:endParaRPr lang="en-US" sz="2400" dirty="0">
              <a:solidFill>
                <a:schemeClr val="bg1"/>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9475738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p:txBody>
          <a:bodyPr/>
          <a:lstStyle/>
          <a:p>
            <a:pPr algn="l"/>
            <a:r>
              <a:rPr lang="en-US" dirty="0" smtClean="0">
                <a:solidFill>
                  <a:srgbClr val="000000"/>
                </a:solidFill>
                <a:latin typeface="Cambria"/>
                <a:cs typeface="Cambria"/>
              </a:rPr>
              <a:t>3 towns, 3 organizations</a:t>
            </a:r>
            <a:endParaRPr lang="en-US" dirty="0">
              <a:solidFill>
                <a:srgbClr val="000000"/>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5667" y="1921248"/>
            <a:ext cx="923600" cy="886656"/>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5400" y="2209103"/>
            <a:ext cx="923600" cy="886656"/>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6244" y="4019725"/>
            <a:ext cx="1193800" cy="1193800"/>
          </a:xfrm>
          <a:prstGeom prst="rect">
            <a:avLst/>
          </a:prstGeom>
        </p:spPr>
      </p:pic>
      <p:sp>
        <p:nvSpPr>
          <p:cNvPr id="6" name="Rectangle 5"/>
          <p:cNvSpPr/>
          <p:nvPr/>
        </p:nvSpPr>
        <p:spPr>
          <a:xfrm>
            <a:off x="762000" y="1417638"/>
            <a:ext cx="2714978" cy="198314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62000" y="3616149"/>
            <a:ext cx="2714978" cy="198314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113866" y="1427870"/>
            <a:ext cx="2935843" cy="416013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2924" y="4339038"/>
            <a:ext cx="923600" cy="886656"/>
          </a:xfrm>
          <a:prstGeom prst="rect">
            <a:avLst/>
          </a:prstGeom>
        </p:spPr>
      </p:pic>
      <p:sp>
        <p:nvSpPr>
          <p:cNvPr id="2" name="TextBox 1"/>
          <p:cNvSpPr txBox="1"/>
          <p:nvPr/>
        </p:nvSpPr>
        <p:spPr>
          <a:xfrm>
            <a:off x="755622" y="1327473"/>
            <a:ext cx="2885045" cy="523220"/>
          </a:xfrm>
          <a:prstGeom prst="rect">
            <a:avLst/>
          </a:prstGeom>
          <a:noFill/>
        </p:spPr>
        <p:txBody>
          <a:bodyPr wrap="square" rtlCol="0">
            <a:spAutoFit/>
          </a:bodyPr>
          <a:lstStyle/>
          <a:p>
            <a:r>
              <a:rPr lang="en-US" sz="2800" b="1" dirty="0" smtClean="0">
                <a:solidFill>
                  <a:schemeClr val="bg1"/>
                </a:solidFill>
              </a:rPr>
              <a:t>1. </a:t>
            </a:r>
            <a:endParaRPr lang="en-US" sz="2400" b="1" dirty="0">
              <a:solidFill>
                <a:schemeClr val="bg1"/>
              </a:solidFill>
            </a:endParaRPr>
          </a:p>
        </p:txBody>
      </p:sp>
      <p:sp>
        <p:nvSpPr>
          <p:cNvPr id="27" name="TextBox 26"/>
          <p:cNvSpPr txBox="1"/>
          <p:nvPr/>
        </p:nvSpPr>
        <p:spPr>
          <a:xfrm>
            <a:off x="776111" y="3538838"/>
            <a:ext cx="3795889" cy="523220"/>
          </a:xfrm>
          <a:prstGeom prst="rect">
            <a:avLst/>
          </a:prstGeom>
          <a:noFill/>
        </p:spPr>
        <p:txBody>
          <a:bodyPr wrap="square" rtlCol="0">
            <a:spAutoFit/>
          </a:bodyPr>
          <a:lstStyle/>
          <a:p>
            <a:r>
              <a:rPr lang="en-US" sz="2800" b="1" dirty="0">
                <a:solidFill>
                  <a:schemeClr val="bg1"/>
                </a:solidFill>
              </a:rPr>
              <a:t>2</a:t>
            </a:r>
            <a:r>
              <a:rPr lang="en-US" sz="2800" b="1" dirty="0" smtClean="0">
                <a:solidFill>
                  <a:schemeClr val="bg1"/>
                </a:solidFill>
              </a:rPr>
              <a:t>. </a:t>
            </a:r>
            <a:endParaRPr lang="en-US" sz="2800" b="1" dirty="0">
              <a:solidFill>
                <a:schemeClr val="bg1"/>
              </a:solidFill>
            </a:endParaRPr>
          </a:p>
        </p:txBody>
      </p:sp>
      <p:sp>
        <p:nvSpPr>
          <p:cNvPr id="29" name="TextBox 28"/>
          <p:cNvSpPr txBox="1"/>
          <p:nvPr/>
        </p:nvSpPr>
        <p:spPr>
          <a:xfrm>
            <a:off x="5170310" y="1398028"/>
            <a:ext cx="2921732" cy="523220"/>
          </a:xfrm>
          <a:prstGeom prst="rect">
            <a:avLst/>
          </a:prstGeom>
          <a:noFill/>
        </p:spPr>
        <p:txBody>
          <a:bodyPr wrap="square" rtlCol="0">
            <a:spAutoFit/>
          </a:bodyPr>
          <a:lstStyle/>
          <a:p>
            <a:r>
              <a:rPr lang="en-US" sz="2800" b="1" dirty="0">
                <a:solidFill>
                  <a:schemeClr val="bg1"/>
                </a:solidFill>
              </a:rPr>
              <a:t>3</a:t>
            </a:r>
            <a:r>
              <a:rPr lang="en-US" sz="2000" b="1" dirty="0">
                <a:solidFill>
                  <a:schemeClr val="bg1"/>
                </a:solidFill>
              </a:rPr>
              <a:t>. </a:t>
            </a:r>
          </a:p>
        </p:txBody>
      </p:sp>
    </p:spTree>
    <p:extLst>
      <p:ext uri="{BB962C8B-B14F-4D97-AF65-F5344CB8AC3E}">
        <p14:creationId xmlns:p14="http://schemas.microsoft.com/office/powerpoint/2010/main" val="9949764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7"/>
            <a:ext cx="8229600" cy="1658585"/>
          </a:xfrm>
        </p:spPr>
        <p:txBody>
          <a:bodyPr>
            <a:normAutofit/>
          </a:bodyPr>
          <a:lstStyle/>
          <a:p>
            <a:r>
              <a:rPr lang="en-US" sz="3600" dirty="0" smtClean="0">
                <a:solidFill>
                  <a:schemeClr val="bg1"/>
                </a:solidFill>
                <a:latin typeface="Avenir Black"/>
                <a:cs typeface="Avenir Black"/>
              </a:rPr>
              <a:t>los</a:t>
            </a:r>
            <a:r>
              <a:rPr lang="en-US" dirty="0" smtClean="0">
                <a:solidFill>
                  <a:schemeClr val="bg1"/>
                </a:solidFill>
                <a:latin typeface="Avenir Black"/>
                <a:cs typeface="Avenir Black"/>
              </a:rPr>
              <a:t/>
            </a:r>
            <a:br>
              <a:rPr lang="en-US" dirty="0" smtClean="0">
                <a:solidFill>
                  <a:schemeClr val="bg1"/>
                </a:solidFill>
                <a:latin typeface="Avenir Black"/>
                <a:cs typeface="Avenir Black"/>
              </a:rPr>
            </a:br>
            <a:r>
              <a:rPr lang="en-US" dirty="0" err="1" smtClean="0">
                <a:solidFill>
                  <a:schemeClr val="bg1"/>
                </a:solidFill>
                <a:latin typeface="Avenir Black"/>
                <a:cs typeface="Avenir Black"/>
              </a:rPr>
              <a:t>Buzos</a:t>
            </a:r>
            <a:r>
              <a:rPr lang="en-US" dirty="0" smtClean="0">
                <a:solidFill>
                  <a:schemeClr val="bg1"/>
                </a:solidFill>
                <a:latin typeface="Avenir Black"/>
                <a:cs typeface="Avenir Black"/>
              </a:rPr>
              <a:t> </a:t>
            </a:r>
            <a:r>
              <a:rPr lang="en-US" dirty="0" err="1" smtClean="0">
                <a:solidFill>
                  <a:schemeClr val="bg1"/>
                </a:solidFill>
                <a:latin typeface="Avenir Black"/>
                <a:cs typeface="Avenir Black"/>
              </a:rPr>
              <a:t>Monitores</a:t>
            </a:r>
            <a:endParaRPr lang="en-US" dirty="0">
              <a:solidFill>
                <a:schemeClr val="bg1"/>
              </a:solidFill>
              <a:latin typeface="Avenir Black"/>
              <a:cs typeface="Avenir Black"/>
            </a:endParaRPr>
          </a:p>
        </p:txBody>
      </p:sp>
    </p:spTree>
    <p:extLst>
      <p:ext uri="{BB962C8B-B14F-4D97-AF65-F5344CB8AC3E}">
        <p14:creationId xmlns:p14="http://schemas.microsoft.com/office/powerpoint/2010/main" val="23961616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p:txBody>
          <a:bodyPr/>
          <a:lstStyle/>
          <a:p>
            <a:pPr algn="l"/>
            <a:r>
              <a:rPr lang="en-US" dirty="0" smtClean="0">
                <a:solidFill>
                  <a:srgbClr val="000000"/>
                </a:solidFill>
                <a:latin typeface="Cambria"/>
                <a:cs typeface="Cambria"/>
              </a:rPr>
              <a:t>3 towns, 3 organizations</a:t>
            </a:r>
            <a:endParaRPr lang="en-US" dirty="0">
              <a:solidFill>
                <a:srgbClr val="000000"/>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5667" y="1921248"/>
            <a:ext cx="923600" cy="886656"/>
          </a:xfrm>
          <a:prstGeom prst="rect">
            <a:avLst/>
          </a:prstGeom>
        </p:spPr>
      </p:pic>
      <p:grpSp>
        <p:nvGrpSpPr>
          <p:cNvPr id="12" name="Group 11"/>
          <p:cNvGrpSpPr/>
          <p:nvPr/>
        </p:nvGrpSpPr>
        <p:grpSpPr>
          <a:xfrm>
            <a:off x="6834689" y="1810052"/>
            <a:ext cx="1215021" cy="1096630"/>
            <a:chOff x="8079289" y="3285965"/>
            <a:chExt cx="1215021" cy="1096630"/>
          </a:xfrm>
        </p:grpSpPr>
        <p:pic>
          <p:nvPicPr>
            <p:cNvPr id="17" name="Picture 16" descr="1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79289" y="3485715"/>
              <a:ext cx="1215021" cy="798102"/>
            </a:xfrm>
            <a:prstGeom prst="rect">
              <a:avLst/>
            </a:prstGeom>
          </p:spPr>
        </p:pic>
        <p:sp>
          <p:nvSpPr>
            <p:cNvPr id="18" name="Title 1"/>
            <p:cNvSpPr txBox="1">
              <a:spLocks/>
            </p:cNvSpPr>
            <p:nvPr/>
          </p:nvSpPr>
          <p:spPr>
            <a:xfrm>
              <a:off x="8218313" y="3285965"/>
              <a:ext cx="855132" cy="10966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dirty="0" smtClean="0">
                  <a:solidFill>
                    <a:schemeClr val="accent6">
                      <a:lumMod val="75000"/>
                    </a:schemeClr>
                  </a:solidFill>
                  <a:latin typeface="Arial"/>
                  <a:cs typeface="Arial"/>
                </a:rPr>
                <a:t>X</a:t>
              </a:r>
              <a:endParaRPr lang="en-US" sz="9600" dirty="0">
                <a:solidFill>
                  <a:schemeClr val="accent6">
                    <a:lumMod val="75000"/>
                  </a:schemeClr>
                </a:solidFill>
                <a:latin typeface="Arial"/>
                <a:cs typeface="Arial"/>
              </a:endParaRPr>
            </a:p>
          </p:txBody>
        </p:sp>
      </p:gr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5400" y="2209103"/>
            <a:ext cx="923600" cy="886656"/>
          </a:xfrm>
          <a:prstGeom prst="rect">
            <a:avLst/>
          </a:prstGeom>
        </p:spPr>
      </p:pic>
      <p:pic>
        <p:nvPicPr>
          <p:cNvPr id="20" name="Picture 19" descr="1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48678" y="1810052"/>
            <a:ext cx="1215021" cy="79810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6244" y="4019725"/>
            <a:ext cx="1193800" cy="1193800"/>
          </a:xfrm>
          <a:prstGeom prst="rect">
            <a:avLst/>
          </a:prstGeom>
        </p:spPr>
      </p:pic>
      <p:sp>
        <p:nvSpPr>
          <p:cNvPr id="6" name="Rectangle 5"/>
          <p:cNvSpPr/>
          <p:nvPr/>
        </p:nvSpPr>
        <p:spPr>
          <a:xfrm>
            <a:off x="762000" y="1417638"/>
            <a:ext cx="2714978" cy="198314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62000" y="3616149"/>
            <a:ext cx="2714978" cy="198314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1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19489" y="4184423"/>
            <a:ext cx="1215021" cy="798102"/>
          </a:xfrm>
          <a:prstGeom prst="rect">
            <a:avLst/>
          </a:prstGeom>
        </p:spPr>
      </p:pic>
      <p:sp>
        <p:nvSpPr>
          <p:cNvPr id="24" name="Rectangle 23"/>
          <p:cNvSpPr/>
          <p:nvPr/>
        </p:nvSpPr>
        <p:spPr>
          <a:xfrm>
            <a:off x="5113866" y="1427870"/>
            <a:ext cx="2935843" cy="416013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2924" y="4339038"/>
            <a:ext cx="923600" cy="886656"/>
          </a:xfrm>
          <a:prstGeom prst="rect">
            <a:avLst/>
          </a:prstGeom>
        </p:spPr>
      </p:pic>
      <p:pic>
        <p:nvPicPr>
          <p:cNvPr id="26" name="Picture 25" descr="1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66202" y="3939987"/>
            <a:ext cx="1215021" cy="798102"/>
          </a:xfrm>
          <a:prstGeom prst="rect">
            <a:avLst/>
          </a:prstGeom>
        </p:spPr>
      </p:pic>
      <p:sp>
        <p:nvSpPr>
          <p:cNvPr id="2" name="TextBox 1"/>
          <p:cNvSpPr txBox="1"/>
          <p:nvPr/>
        </p:nvSpPr>
        <p:spPr>
          <a:xfrm>
            <a:off x="755622" y="1327473"/>
            <a:ext cx="2885045" cy="523220"/>
          </a:xfrm>
          <a:prstGeom prst="rect">
            <a:avLst/>
          </a:prstGeom>
          <a:noFill/>
        </p:spPr>
        <p:txBody>
          <a:bodyPr wrap="square" rtlCol="0">
            <a:spAutoFit/>
          </a:bodyPr>
          <a:lstStyle/>
          <a:p>
            <a:r>
              <a:rPr lang="en-US" sz="2800" b="1" dirty="0" smtClean="0">
                <a:solidFill>
                  <a:schemeClr val="bg1"/>
                </a:solidFill>
              </a:rPr>
              <a:t>1. </a:t>
            </a:r>
            <a:r>
              <a:rPr lang="en-US" sz="2000" b="1" dirty="0" smtClean="0">
                <a:solidFill>
                  <a:schemeClr val="bg1"/>
                </a:solidFill>
              </a:rPr>
              <a:t>all coops w/BM</a:t>
            </a:r>
            <a:endParaRPr lang="en-US" sz="2400" b="1" dirty="0">
              <a:solidFill>
                <a:schemeClr val="bg1"/>
              </a:solidFill>
            </a:endParaRPr>
          </a:p>
        </p:txBody>
      </p:sp>
      <p:sp>
        <p:nvSpPr>
          <p:cNvPr id="27" name="TextBox 26"/>
          <p:cNvSpPr txBox="1"/>
          <p:nvPr/>
        </p:nvSpPr>
        <p:spPr>
          <a:xfrm>
            <a:off x="776111" y="3538838"/>
            <a:ext cx="3795889" cy="523220"/>
          </a:xfrm>
          <a:prstGeom prst="rect">
            <a:avLst/>
          </a:prstGeom>
          <a:noFill/>
        </p:spPr>
        <p:txBody>
          <a:bodyPr wrap="square" rtlCol="0">
            <a:spAutoFit/>
          </a:bodyPr>
          <a:lstStyle/>
          <a:p>
            <a:r>
              <a:rPr lang="en-US" sz="2800" b="1" dirty="0">
                <a:solidFill>
                  <a:schemeClr val="bg1"/>
                </a:solidFill>
              </a:rPr>
              <a:t>2</a:t>
            </a:r>
            <a:r>
              <a:rPr lang="en-US" sz="2800" b="1" dirty="0" smtClean="0">
                <a:solidFill>
                  <a:schemeClr val="bg1"/>
                </a:solidFill>
              </a:rPr>
              <a:t>. </a:t>
            </a:r>
            <a:r>
              <a:rPr lang="en-US" sz="2000" b="1" dirty="0">
                <a:solidFill>
                  <a:schemeClr val="bg1"/>
                </a:solidFill>
              </a:rPr>
              <a:t>n</a:t>
            </a:r>
            <a:r>
              <a:rPr lang="en-US" sz="2000" b="1" dirty="0" smtClean="0">
                <a:solidFill>
                  <a:schemeClr val="bg1"/>
                </a:solidFill>
              </a:rPr>
              <a:t>o cooperatives</a:t>
            </a:r>
            <a:endParaRPr lang="en-US" sz="2800" b="1" dirty="0">
              <a:solidFill>
                <a:schemeClr val="bg1"/>
              </a:solidFill>
            </a:endParaRPr>
          </a:p>
        </p:txBody>
      </p:sp>
      <p:sp>
        <p:nvSpPr>
          <p:cNvPr id="28" name="TextBox 27"/>
          <p:cNvSpPr txBox="1"/>
          <p:nvPr/>
        </p:nvSpPr>
        <p:spPr>
          <a:xfrm>
            <a:off x="5585488" y="3549060"/>
            <a:ext cx="2921732" cy="400110"/>
          </a:xfrm>
          <a:prstGeom prst="rect">
            <a:avLst/>
          </a:prstGeom>
          <a:noFill/>
        </p:spPr>
        <p:txBody>
          <a:bodyPr wrap="square" rtlCol="0">
            <a:spAutoFit/>
          </a:bodyPr>
          <a:lstStyle/>
          <a:p>
            <a:r>
              <a:rPr lang="en-US" sz="2000" b="1" dirty="0" smtClean="0">
                <a:solidFill>
                  <a:schemeClr val="bg1"/>
                </a:solidFill>
              </a:rPr>
              <a:t>one coop w/BM </a:t>
            </a:r>
            <a:endParaRPr lang="en-US" sz="2000" b="1" dirty="0">
              <a:solidFill>
                <a:schemeClr val="bg1"/>
              </a:solidFill>
            </a:endParaRPr>
          </a:p>
        </p:txBody>
      </p:sp>
      <p:sp>
        <p:nvSpPr>
          <p:cNvPr id="29" name="TextBox 28"/>
          <p:cNvSpPr txBox="1"/>
          <p:nvPr/>
        </p:nvSpPr>
        <p:spPr>
          <a:xfrm>
            <a:off x="5170310" y="1398028"/>
            <a:ext cx="2921732" cy="523220"/>
          </a:xfrm>
          <a:prstGeom prst="rect">
            <a:avLst/>
          </a:prstGeom>
          <a:noFill/>
        </p:spPr>
        <p:txBody>
          <a:bodyPr wrap="square" rtlCol="0">
            <a:spAutoFit/>
          </a:bodyPr>
          <a:lstStyle/>
          <a:p>
            <a:r>
              <a:rPr lang="en-US" sz="2800" b="1" dirty="0">
                <a:solidFill>
                  <a:schemeClr val="bg1"/>
                </a:solidFill>
              </a:rPr>
              <a:t>3</a:t>
            </a:r>
            <a:r>
              <a:rPr lang="en-US" sz="2000" b="1" dirty="0">
                <a:solidFill>
                  <a:schemeClr val="bg1"/>
                </a:solidFill>
              </a:rPr>
              <a:t>. </a:t>
            </a:r>
            <a:r>
              <a:rPr lang="en-US" sz="2000" b="1" dirty="0" smtClean="0">
                <a:solidFill>
                  <a:schemeClr val="bg1"/>
                </a:solidFill>
              </a:rPr>
              <a:t>one coop w/ no BM </a:t>
            </a:r>
            <a:endParaRPr lang="en-US" sz="2000" b="1" dirty="0">
              <a:solidFill>
                <a:schemeClr val="bg1"/>
              </a:solidFill>
            </a:endParaRPr>
          </a:p>
        </p:txBody>
      </p:sp>
    </p:spTree>
    <p:extLst>
      <p:ext uri="{BB962C8B-B14F-4D97-AF65-F5344CB8AC3E}">
        <p14:creationId xmlns:p14="http://schemas.microsoft.com/office/powerpoint/2010/main" val="347727639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p:txBody>
          <a:bodyPr>
            <a:normAutofit fontScale="90000"/>
          </a:bodyPr>
          <a:lstStyle/>
          <a:p>
            <a:pPr algn="l"/>
            <a:r>
              <a:rPr lang="en-US" dirty="0" smtClean="0">
                <a:solidFill>
                  <a:srgbClr val="000000"/>
                </a:solidFill>
                <a:latin typeface="Cambria"/>
                <a:cs typeface="Cambria"/>
              </a:rPr>
              <a:t>Legitimacy and governance impacts</a:t>
            </a:r>
            <a:endParaRPr lang="en-US" dirty="0">
              <a:solidFill>
                <a:srgbClr val="000000"/>
              </a:solidFill>
              <a:latin typeface="Cambria"/>
              <a:cs typeface="Cambria"/>
            </a:endParaRPr>
          </a:p>
        </p:txBody>
      </p:sp>
      <p:sp>
        <p:nvSpPr>
          <p:cNvPr id="16" name="Content Placeholder 15"/>
          <p:cNvSpPr>
            <a:spLocks noGrp="1"/>
          </p:cNvSpPr>
          <p:nvPr>
            <p:ph idx="1"/>
          </p:nvPr>
        </p:nvSpPr>
        <p:spPr>
          <a:xfrm>
            <a:off x="457200" y="1600200"/>
            <a:ext cx="5906911" cy="3465689"/>
          </a:xfrm>
        </p:spPr>
        <p:txBody>
          <a:bodyPr>
            <a:normAutofit/>
          </a:bodyPr>
          <a:lstStyle/>
          <a:p>
            <a:r>
              <a:rPr lang="en-US" sz="2800" dirty="0" smtClean="0">
                <a:solidFill>
                  <a:srgbClr val="000000"/>
                </a:solidFill>
                <a:latin typeface="Cambria"/>
                <a:cs typeface="Cambria"/>
              </a:rPr>
              <a:t>Towns with cooperatives: polarize opinion around Fishing Refugia</a:t>
            </a:r>
          </a:p>
          <a:p>
            <a:pPr lvl="1"/>
            <a:r>
              <a:rPr lang="en-US" sz="2400" dirty="0" smtClean="0">
                <a:solidFill>
                  <a:srgbClr val="000000"/>
                </a:solidFill>
                <a:latin typeface="Cambria"/>
                <a:cs typeface="Cambria"/>
              </a:rPr>
              <a:t>Cooperatives with a </a:t>
            </a:r>
            <a:r>
              <a:rPr lang="en-US" sz="2400" dirty="0" err="1" smtClean="0">
                <a:solidFill>
                  <a:srgbClr val="000000"/>
                </a:solidFill>
                <a:latin typeface="Cambria"/>
                <a:cs typeface="Cambria"/>
              </a:rPr>
              <a:t>Buzo</a:t>
            </a:r>
            <a:r>
              <a:rPr lang="en-US" sz="2400" dirty="0" smtClean="0">
                <a:solidFill>
                  <a:srgbClr val="000000"/>
                </a:solidFill>
                <a:latin typeface="Cambria"/>
                <a:cs typeface="Cambria"/>
              </a:rPr>
              <a:t> Monitor: greater belief in effectiveness and value of Refugia</a:t>
            </a:r>
          </a:p>
          <a:p>
            <a:pPr marL="457200" lvl="1" indent="0">
              <a:buNone/>
            </a:pPr>
            <a:endParaRPr lang="en-US" sz="2400" dirty="0" smtClean="0">
              <a:solidFill>
                <a:srgbClr val="000000"/>
              </a:solidFill>
              <a:latin typeface="Cambria"/>
              <a:cs typeface="Cambria"/>
            </a:endParaRPr>
          </a:p>
          <a:p>
            <a:pPr lvl="1"/>
            <a:r>
              <a:rPr lang="en-US" sz="2400" dirty="0" smtClean="0">
                <a:solidFill>
                  <a:srgbClr val="000000"/>
                </a:solidFill>
                <a:latin typeface="Cambria"/>
                <a:cs typeface="Cambria"/>
              </a:rPr>
              <a:t>Cooperatives without a </a:t>
            </a:r>
            <a:r>
              <a:rPr lang="en-US" sz="2400" dirty="0" err="1" smtClean="0">
                <a:solidFill>
                  <a:srgbClr val="000000"/>
                </a:solidFill>
                <a:latin typeface="Cambria"/>
                <a:cs typeface="Cambria"/>
              </a:rPr>
              <a:t>Buzo</a:t>
            </a:r>
            <a:r>
              <a:rPr lang="en-US" sz="2400" dirty="0" smtClean="0">
                <a:solidFill>
                  <a:srgbClr val="000000"/>
                </a:solidFill>
                <a:latin typeface="Cambria"/>
                <a:cs typeface="Cambria"/>
              </a:rPr>
              <a:t> Monitor: strong resistance to Refugia</a:t>
            </a:r>
            <a:endParaRPr lang="en-US" sz="2400" dirty="0">
              <a:solidFill>
                <a:srgbClr val="000000"/>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0555" y="4179233"/>
            <a:ext cx="923600" cy="886656"/>
          </a:xfrm>
          <a:prstGeom prst="rect">
            <a:avLst/>
          </a:prstGeom>
        </p:spPr>
      </p:pic>
      <p:grpSp>
        <p:nvGrpSpPr>
          <p:cNvPr id="7" name="Group 6"/>
          <p:cNvGrpSpPr/>
          <p:nvPr/>
        </p:nvGrpSpPr>
        <p:grpSpPr>
          <a:xfrm>
            <a:off x="7900757" y="4049683"/>
            <a:ext cx="1215021" cy="1096630"/>
            <a:chOff x="8079289" y="3285965"/>
            <a:chExt cx="1215021" cy="1096630"/>
          </a:xfrm>
        </p:grpSpPr>
        <p:pic>
          <p:nvPicPr>
            <p:cNvPr id="18" name="Picture 17" descr="1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79289" y="3485715"/>
              <a:ext cx="1215021" cy="798102"/>
            </a:xfrm>
            <a:prstGeom prst="rect">
              <a:avLst/>
            </a:prstGeom>
          </p:spPr>
        </p:pic>
        <p:sp>
          <p:nvSpPr>
            <p:cNvPr id="19" name="Title 1"/>
            <p:cNvSpPr txBox="1">
              <a:spLocks/>
            </p:cNvSpPr>
            <p:nvPr/>
          </p:nvSpPr>
          <p:spPr>
            <a:xfrm>
              <a:off x="8218313" y="3285965"/>
              <a:ext cx="855132" cy="10966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dirty="0" smtClean="0">
                  <a:solidFill>
                    <a:schemeClr val="accent6">
                      <a:lumMod val="75000"/>
                    </a:schemeClr>
                  </a:solidFill>
                  <a:latin typeface="Arial"/>
                  <a:cs typeface="Arial"/>
                </a:rPr>
                <a:t>X</a:t>
              </a:r>
              <a:endParaRPr lang="en-US" sz="9600" dirty="0">
                <a:solidFill>
                  <a:schemeClr val="accent6">
                    <a:lumMod val="75000"/>
                  </a:schemeClr>
                </a:solidFill>
                <a:latin typeface="Arial"/>
                <a:cs typeface="Arial"/>
              </a:endParaRPr>
            </a:p>
          </p:txBody>
        </p:sp>
      </p:grp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4311" y="2652682"/>
            <a:ext cx="923600" cy="886656"/>
          </a:xfrm>
          <a:prstGeom prst="rect">
            <a:avLst/>
          </a:prstGeom>
        </p:spPr>
      </p:pic>
      <p:pic>
        <p:nvPicPr>
          <p:cNvPr id="12" name="Picture 11" descr="1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77589" y="2253631"/>
            <a:ext cx="1215021" cy="798102"/>
          </a:xfrm>
          <a:prstGeom prst="rect">
            <a:avLst/>
          </a:prstGeom>
        </p:spPr>
      </p:pic>
    </p:spTree>
    <p:extLst>
      <p:ext uri="{BB962C8B-B14F-4D97-AF65-F5344CB8AC3E}">
        <p14:creationId xmlns:p14="http://schemas.microsoft.com/office/powerpoint/2010/main" val="55512708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p:txBody>
          <a:bodyPr>
            <a:normAutofit fontScale="90000"/>
          </a:bodyPr>
          <a:lstStyle/>
          <a:p>
            <a:pPr algn="l"/>
            <a:r>
              <a:rPr lang="en-US" dirty="0" smtClean="0">
                <a:solidFill>
                  <a:srgbClr val="000000"/>
                </a:solidFill>
                <a:latin typeface="Cambria"/>
                <a:cs typeface="Cambria"/>
              </a:rPr>
              <a:t>Legitimacy and governance impacts</a:t>
            </a:r>
            <a:endParaRPr lang="en-US" dirty="0">
              <a:solidFill>
                <a:srgbClr val="000000"/>
              </a:solidFill>
              <a:latin typeface="Cambria"/>
              <a:cs typeface="Cambria"/>
            </a:endParaRPr>
          </a:p>
        </p:txBody>
      </p:sp>
      <p:sp>
        <p:nvSpPr>
          <p:cNvPr id="16" name="Content Placeholder 15"/>
          <p:cNvSpPr>
            <a:spLocks noGrp="1"/>
          </p:cNvSpPr>
          <p:nvPr>
            <p:ph idx="1"/>
          </p:nvPr>
        </p:nvSpPr>
        <p:spPr>
          <a:xfrm>
            <a:off x="457200" y="1600200"/>
            <a:ext cx="8229600" cy="3465689"/>
          </a:xfrm>
        </p:spPr>
        <p:txBody>
          <a:bodyPr/>
          <a:lstStyle/>
          <a:p>
            <a:r>
              <a:rPr lang="en-US" dirty="0" smtClean="0">
                <a:solidFill>
                  <a:srgbClr val="000000"/>
                </a:solidFill>
                <a:latin typeface="Cambria"/>
                <a:cs typeface="Cambria"/>
              </a:rPr>
              <a:t>Towns without cooperatives: more apathy towards Fishing </a:t>
            </a:r>
            <a:r>
              <a:rPr lang="en-US" dirty="0">
                <a:solidFill>
                  <a:srgbClr val="000000"/>
                </a:solidFill>
                <a:latin typeface="Cambria"/>
                <a:cs typeface="Cambria"/>
              </a:rPr>
              <a:t>R</a:t>
            </a:r>
            <a:r>
              <a:rPr lang="en-US" dirty="0" smtClean="0">
                <a:solidFill>
                  <a:srgbClr val="000000"/>
                </a:solidFill>
                <a:latin typeface="Cambria"/>
                <a:cs typeface="Cambria"/>
              </a:rPr>
              <a:t>efugia and </a:t>
            </a:r>
            <a:r>
              <a:rPr lang="en-US" dirty="0" err="1" smtClean="0">
                <a:solidFill>
                  <a:srgbClr val="000000"/>
                </a:solidFill>
                <a:latin typeface="Cambria"/>
                <a:cs typeface="Cambria"/>
              </a:rPr>
              <a:t>Buzo</a:t>
            </a:r>
            <a:r>
              <a:rPr lang="en-US" dirty="0" smtClean="0">
                <a:solidFill>
                  <a:srgbClr val="000000"/>
                </a:solidFill>
                <a:latin typeface="Cambria"/>
                <a:cs typeface="Cambria"/>
              </a:rPr>
              <a:t> Monitor project</a:t>
            </a:r>
          </a:p>
          <a:p>
            <a:pPr lvl="1"/>
            <a:r>
              <a:rPr lang="en-US" dirty="0" smtClean="0">
                <a:solidFill>
                  <a:srgbClr val="000000"/>
                </a:solidFill>
                <a:latin typeface="Cambria"/>
                <a:cs typeface="Cambria"/>
              </a:rPr>
              <a:t>Don’t know what they do</a:t>
            </a:r>
          </a:p>
          <a:p>
            <a:pPr lvl="1"/>
            <a:r>
              <a:rPr lang="en-US" dirty="0" smtClean="0">
                <a:solidFill>
                  <a:srgbClr val="000000"/>
                </a:solidFill>
                <a:latin typeface="Cambria"/>
                <a:cs typeface="Cambria"/>
              </a:rPr>
              <a:t>“Presentations to the community are</a:t>
            </a:r>
            <a:br>
              <a:rPr lang="en-US" dirty="0" smtClean="0">
                <a:solidFill>
                  <a:srgbClr val="000000"/>
                </a:solidFill>
                <a:latin typeface="Cambria"/>
                <a:cs typeface="Cambria"/>
              </a:rPr>
            </a:br>
            <a:r>
              <a:rPr lang="en-US" dirty="0" smtClean="0">
                <a:solidFill>
                  <a:srgbClr val="000000"/>
                </a:solidFill>
                <a:latin typeface="Cambria"/>
                <a:cs typeface="Cambria"/>
              </a:rPr>
              <a:t> infrequent and he has never told me</a:t>
            </a:r>
            <a:br>
              <a:rPr lang="en-US" dirty="0" smtClean="0">
                <a:solidFill>
                  <a:srgbClr val="000000"/>
                </a:solidFill>
                <a:latin typeface="Cambria"/>
                <a:cs typeface="Cambria"/>
              </a:rPr>
            </a:br>
            <a:r>
              <a:rPr lang="en-US" dirty="0" smtClean="0">
                <a:solidFill>
                  <a:srgbClr val="000000"/>
                </a:solidFill>
                <a:latin typeface="Cambria"/>
                <a:cs typeface="Cambria"/>
              </a:rPr>
              <a:t> the purpose of the program”</a:t>
            </a:r>
            <a:endParaRPr lang="en-US" dirty="0">
              <a:solidFill>
                <a:srgbClr val="000000"/>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4668" y="3217333"/>
            <a:ext cx="1439332" cy="1439332"/>
          </a:xfrm>
          <a:prstGeom prst="rect">
            <a:avLst/>
          </a:prstGeom>
        </p:spPr>
      </p:pic>
    </p:spTree>
    <p:extLst>
      <p:ext uri="{BB962C8B-B14F-4D97-AF65-F5344CB8AC3E}">
        <p14:creationId xmlns:p14="http://schemas.microsoft.com/office/powerpoint/2010/main" val="32594157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a:xfrm>
            <a:off x="457200" y="274638"/>
            <a:ext cx="8229600" cy="1122362"/>
          </a:xfrm>
        </p:spPr>
        <p:txBody>
          <a:bodyPr>
            <a:normAutofit/>
          </a:bodyPr>
          <a:lstStyle/>
          <a:p>
            <a:pPr algn="l"/>
            <a:r>
              <a:rPr lang="en-US" dirty="0" smtClean="0">
                <a:solidFill>
                  <a:srgbClr val="000000"/>
                </a:solidFill>
                <a:latin typeface="Cambria"/>
                <a:cs typeface="Cambria"/>
              </a:rPr>
              <a:t>Trust and participation</a:t>
            </a:r>
            <a:endParaRPr lang="en-US" dirty="0">
              <a:solidFill>
                <a:srgbClr val="000000"/>
              </a:solidFill>
              <a:latin typeface="Cambria"/>
              <a:cs typeface="Cambria"/>
            </a:endParaRPr>
          </a:p>
        </p:txBody>
      </p:sp>
      <p:sp>
        <p:nvSpPr>
          <p:cNvPr id="16" name="Content Placeholder 15"/>
          <p:cNvSpPr>
            <a:spLocks noGrp="1"/>
          </p:cNvSpPr>
          <p:nvPr>
            <p:ph idx="1"/>
          </p:nvPr>
        </p:nvSpPr>
        <p:spPr>
          <a:xfrm>
            <a:off x="457200" y="1552222"/>
            <a:ext cx="8559800" cy="3005668"/>
          </a:xfrm>
        </p:spPr>
        <p:txBody>
          <a:bodyPr>
            <a:normAutofit fontScale="77500" lnSpcReduction="20000"/>
          </a:bodyPr>
          <a:lstStyle/>
          <a:p>
            <a:r>
              <a:rPr lang="en-US" dirty="0">
                <a:solidFill>
                  <a:srgbClr val="000000"/>
                </a:solidFill>
                <a:latin typeface="Cambria"/>
                <a:cs typeface="Cambria"/>
              </a:rPr>
              <a:t>Trust of information is based on personal relationships</a:t>
            </a:r>
            <a:br>
              <a:rPr lang="en-US" dirty="0">
                <a:solidFill>
                  <a:srgbClr val="000000"/>
                </a:solidFill>
                <a:latin typeface="Cambria"/>
                <a:cs typeface="Cambria"/>
              </a:rPr>
            </a:br>
            <a:endParaRPr lang="en-US" dirty="0">
              <a:solidFill>
                <a:srgbClr val="000000"/>
              </a:solidFill>
              <a:latin typeface="Cambria"/>
              <a:cs typeface="Cambria"/>
            </a:endParaRPr>
          </a:p>
          <a:p>
            <a:pPr lvl="1"/>
            <a:r>
              <a:rPr lang="en-US" dirty="0">
                <a:solidFill>
                  <a:srgbClr val="000000"/>
                </a:solidFill>
                <a:latin typeface="Cambria"/>
                <a:cs typeface="Cambria"/>
              </a:rPr>
              <a:t>“They're a couple of guys who people really like, Chapa and Felix are appreciated here. People see them well, people like them. They don’t drink, they don't do drugs, they're good kids. People think they're doing a good work because they like them.”</a:t>
            </a:r>
            <a:br>
              <a:rPr lang="en-US" dirty="0">
                <a:solidFill>
                  <a:srgbClr val="000000"/>
                </a:solidFill>
                <a:latin typeface="Cambria"/>
                <a:cs typeface="Cambria"/>
              </a:rPr>
            </a:br>
            <a:endParaRPr lang="en-US" dirty="0">
              <a:solidFill>
                <a:srgbClr val="000000"/>
              </a:solidFill>
              <a:latin typeface="Cambria"/>
              <a:cs typeface="Cambria"/>
            </a:endParaRPr>
          </a:p>
          <a:p>
            <a:pPr lvl="1"/>
            <a:r>
              <a:rPr lang="en-US" dirty="0">
                <a:solidFill>
                  <a:srgbClr val="000000"/>
                </a:solidFill>
                <a:latin typeface="Cambria"/>
                <a:cs typeface="Cambria"/>
              </a:rPr>
              <a:t>“I basically don’t trust the information that the </a:t>
            </a:r>
            <a:r>
              <a:rPr lang="en-US" dirty="0" err="1">
                <a:solidFill>
                  <a:srgbClr val="000000"/>
                </a:solidFill>
                <a:latin typeface="Cambria"/>
                <a:cs typeface="Cambria"/>
              </a:rPr>
              <a:t>Buzos</a:t>
            </a:r>
            <a:r>
              <a:rPr lang="en-US" dirty="0">
                <a:solidFill>
                  <a:srgbClr val="000000"/>
                </a:solidFill>
                <a:latin typeface="Cambria"/>
                <a:cs typeface="Cambria"/>
              </a:rPr>
              <a:t> </a:t>
            </a:r>
            <a:r>
              <a:rPr lang="en-US" dirty="0" err="1">
                <a:solidFill>
                  <a:srgbClr val="000000"/>
                </a:solidFill>
                <a:latin typeface="Cambria"/>
                <a:cs typeface="Cambria"/>
              </a:rPr>
              <a:t>Monitores</a:t>
            </a:r>
            <a:r>
              <a:rPr lang="en-US" dirty="0">
                <a:solidFill>
                  <a:srgbClr val="000000"/>
                </a:solidFill>
                <a:latin typeface="Cambria"/>
                <a:cs typeface="Cambria"/>
              </a:rPr>
              <a:t> produce; there are lots of corrupt </a:t>
            </a:r>
            <a:r>
              <a:rPr lang="en-US" dirty="0" err="1">
                <a:solidFill>
                  <a:srgbClr val="000000"/>
                </a:solidFill>
                <a:latin typeface="Cambria"/>
                <a:cs typeface="Cambria"/>
              </a:rPr>
              <a:t>Buzos</a:t>
            </a:r>
            <a:r>
              <a:rPr lang="en-US" dirty="0">
                <a:solidFill>
                  <a:srgbClr val="000000"/>
                </a:solidFill>
                <a:latin typeface="Cambria"/>
                <a:cs typeface="Cambria"/>
              </a:rPr>
              <a:t> </a:t>
            </a:r>
            <a:r>
              <a:rPr lang="en-US" dirty="0" err="1">
                <a:solidFill>
                  <a:srgbClr val="000000"/>
                </a:solidFill>
                <a:latin typeface="Cambria"/>
                <a:cs typeface="Cambria"/>
              </a:rPr>
              <a:t>Monitores</a:t>
            </a:r>
            <a:r>
              <a:rPr lang="en-US" dirty="0">
                <a:solidFill>
                  <a:srgbClr val="000000"/>
                </a:solidFill>
                <a:latin typeface="Cambria"/>
                <a:cs typeface="Cambria"/>
              </a:rPr>
              <a:t> who fish in the Refugia and they don’t present their work.”</a:t>
            </a:r>
            <a:endParaRPr lang="en-US" dirty="0">
              <a:solidFill>
                <a:srgbClr val="000000"/>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94757387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Arnstein</a:t>
            </a:r>
            <a:r>
              <a:rPr lang="en-US" dirty="0" smtClean="0"/>
              <a:t> 1969</a:t>
            </a:r>
            <a:endParaRPr lang="en-US" dirty="0"/>
          </a:p>
        </p:txBody>
      </p:sp>
      <p:pic>
        <p:nvPicPr>
          <p:cNvPr id="4" name="Picture 3"/>
          <p:cNvPicPr>
            <a:picLocks noChangeAspect="1"/>
          </p:cNvPicPr>
          <p:nvPr/>
        </p:nvPicPr>
        <p:blipFill>
          <a:blip r:embed="rId2"/>
          <a:stretch>
            <a:fillRect/>
          </a:stretch>
        </p:blipFill>
        <p:spPr>
          <a:xfrm>
            <a:off x="0" y="152400"/>
            <a:ext cx="9144000" cy="6535731"/>
          </a:xfrm>
          <a:prstGeom prst="rect">
            <a:avLst/>
          </a:prstGeom>
        </p:spPr>
      </p:pic>
    </p:spTree>
    <p:extLst>
      <p:ext uri="{BB962C8B-B14F-4D97-AF65-F5344CB8AC3E}">
        <p14:creationId xmlns:p14="http://schemas.microsoft.com/office/powerpoint/2010/main" val="332029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SCN008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4"/>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000000"/>
                </a:solidFill>
                <a:latin typeface="Cambria"/>
                <a:cs typeface="Cambria"/>
              </a:rPr>
              <a:t>Conclusions</a:t>
            </a:r>
            <a:endParaRPr lang="en-US" b="1" dirty="0">
              <a:solidFill>
                <a:srgbClr val="000000"/>
              </a:solidFill>
              <a:latin typeface="Cambria"/>
              <a:cs typeface="Cambria"/>
            </a:endParaRPr>
          </a:p>
        </p:txBody>
      </p:sp>
      <p:sp>
        <p:nvSpPr>
          <p:cNvPr id="5" name="TextBox 4"/>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6" name="TextBox 5"/>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7" name="TextBox 6"/>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8" name="TextBox 7"/>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4127375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a:xfrm>
            <a:off x="457200" y="274638"/>
            <a:ext cx="8229600" cy="1122362"/>
          </a:xfrm>
        </p:spPr>
        <p:txBody>
          <a:bodyPr>
            <a:noAutofit/>
          </a:bodyPr>
          <a:lstStyle/>
          <a:p>
            <a:pPr algn="l"/>
            <a:r>
              <a:rPr lang="en-US" sz="3600" dirty="0" smtClean="0">
                <a:solidFill>
                  <a:srgbClr val="000000"/>
                </a:solidFill>
                <a:latin typeface="Cambria"/>
                <a:cs typeface="Cambria"/>
              </a:rPr>
              <a:t>Legitimacy of ecological information intersects with organization</a:t>
            </a:r>
            <a:endParaRPr lang="en-US" sz="3600" dirty="0">
              <a:solidFill>
                <a:srgbClr val="000000"/>
              </a:solidFill>
              <a:latin typeface="Cambria"/>
              <a:cs typeface="Cambria"/>
            </a:endParaRPr>
          </a:p>
        </p:txBody>
      </p:sp>
      <p:sp>
        <p:nvSpPr>
          <p:cNvPr id="16" name="Content Placeholder 15"/>
          <p:cNvSpPr>
            <a:spLocks noGrp="1"/>
          </p:cNvSpPr>
          <p:nvPr>
            <p:ph idx="1"/>
          </p:nvPr>
        </p:nvSpPr>
        <p:spPr>
          <a:xfrm>
            <a:off x="457200" y="1778000"/>
            <a:ext cx="8559800" cy="2779890"/>
          </a:xfrm>
        </p:spPr>
        <p:txBody>
          <a:bodyPr>
            <a:normAutofit/>
          </a:bodyPr>
          <a:lstStyle/>
          <a:p>
            <a:pPr>
              <a:lnSpc>
                <a:spcPct val="140000"/>
              </a:lnSpc>
            </a:pPr>
            <a:r>
              <a:rPr lang="en-US" sz="2400" dirty="0" smtClean="0">
                <a:solidFill>
                  <a:srgbClr val="000000"/>
                </a:solidFill>
                <a:latin typeface="Cambria"/>
                <a:cs typeface="Cambria"/>
              </a:rPr>
              <a:t>Participation in knowledge production increases perceived legitimacy</a:t>
            </a:r>
          </a:p>
          <a:p>
            <a:pPr>
              <a:lnSpc>
                <a:spcPct val="140000"/>
              </a:lnSpc>
            </a:pPr>
            <a:r>
              <a:rPr lang="en-US" sz="2400" dirty="0" smtClean="0">
                <a:solidFill>
                  <a:srgbClr val="000000"/>
                </a:solidFill>
                <a:latin typeface="Cambria"/>
                <a:cs typeface="Cambria"/>
              </a:rPr>
              <a:t>But, this is mediated by perceptions of individuals</a:t>
            </a:r>
          </a:p>
          <a:p>
            <a:pPr>
              <a:lnSpc>
                <a:spcPct val="140000"/>
              </a:lnSpc>
            </a:pPr>
            <a:r>
              <a:rPr lang="en-US" sz="2400" dirty="0" smtClean="0">
                <a:solidFill>
                  <a:srgbClr val="000000"/>
                </a:solidFill>
                <a:latin typeface="Cambria"/>
                <a:cs typeface="Cambria"/>
              </a:rPr>
              <a:t>Cooperatives may facilitate shared ownership of information</a:t>
            </a: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235634128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039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3457222" cy="6858000"/>
          </a:xfrm>
          <a:prstGeom prst="rect">
            <a:avLst/>
          </a:prstGeom>
        </p:spPr>
      </p:pic>
      <p:sp>
        <p:nvSpPr>
          <p:cNvPr id="2" name="Title 1"/>
          <p:cNvSpPr>
            <a:spLocks noGrp="1"/>
          </p:cNvSpPr>
          <p:nvPr>
            <p:ph type="title"/>
          </p:nvPr>
        </p:nvSpPr>
        <p:spPr>
          <a:xfrm>
            <a:off x="3739444" y="274638"/>
            <a:ext cx="5065889" cy="1143000"/>
          </a:xfrm>
        </p:spPr>
        <p:txBody>
          <a:bodyPr>
            <a:normAutofit/>
          </a:bodyPr>
          <a:lstStyle/>
          <a:p>
            <a:r>
              <a:rPr lang="en-US" sz="3600" dirty="0">
                <a:latin typeface="Cambria"/>
                <a:cs typeface="Cambria"/>
              </a:rPr>
              <a:t>Acknowledgements</a:t>
            </a:r>
          </a:p>
        </p:txBody>
      </p:sp>
      <p:sp>
        <p:nvSpPr>
          <p:cNvPr id="5" name="Content Placeholder 4"/>
          <p:cNvSpPr>
            <a:spLocks noGrp="1"/>
          </p:cNvSpPr>
          <p:nvPr>
            <p:ph idx="1"/>
          </p:nvPr>
        </p:nvSpPr>
        <p:spPr>
          <a:xfrm>
            <a:off x="3852334" y="1453444"/>
            <a:ext cx="4953000" cy="5319888"/>
          </a:xfrm>
          <a:noFill/>
          <a:ln w="28575" cmpd="sng">
            <a:noFill/>
          </a:ln>
        </p:spPr>
        <p:txBody>
          <a:bodyPr>
            <a:normAutofit/>
          </a:bodyPr>
          <a:lstStyle/>
          <a:p>
            <a:pPr marL="0" indent="0">
              <a:spcAft>
                <a:spcPts val="2400"/>
              </a:spcAft>
              <a:buNone/>
            </a:pPr>
            <a:r>
              <a:rPr lang="en-US" sz="2000" i="1" dirty="0" smtClean="0">
                <a:latin typeface="Cambria"/>
                <a:cs typeface="Cambria"/>
              </a:rPr>
              <a:t>Collaborators and mentors</a:t>
            </a:r>
            <a:r>
              <a:rPr lang="en-US" sz="2000" dirty="0" smtClean="0">
                <a:latin typeface="Cambria"/>
                <a:cs typeface="Cambria"/>
              </a:rPr>
              <a:t>:</a:t>
            </a:r>
            <a:br>
              <a:rPr lang="en-US" sz="2000" dirty="0" smtClean="0">
                <a:latin typeface="Cambria"/>
                <a:cs typeface="Cambria"/>
              </a:rPr>
            </a:br>
            <a:r>
              <a:rPr lang="en-US" sz="2000" dirty="0" smtClean="0">
                <a:latin typeface="Cambria"/>
                <a:cs typeface="Cambria"/>
              </a:rPr>
              <a:t>Xavier Basurto, </a:t>
            </a:r>
            <a:r>
              <a:rPr lang="en-US" sz="2000" dirty="0">
                <a:latin typeface="Cambria"/>
                <a:cs typeface="Cambria"/>
              </a:rPr>
              <a:t>Lisa </a:t>
            </a:r>
            <a:r>
              <a:rPr lang="en-US" sz="2000" dirty="0" err="1">
                <a:latin typeface="Cambria"/>
                <a:cs typeface="Cambria"/>
              </a:rPr>
              <a:t>Cambell</a:t>
            </a:r>
            <a:r>
              <a:rPr lang="en-US" sz="2000" dirty="0">
                <a:latin typeface="Cambria"/>
                <a:cs typeface="Cambria"/>
              </a:rPr>
              <a:t>, </a:t>
            </a:r>
            <a:r>
              <a:rPr lang="en-US" sz="2000" dirty="0" smtClean="0">
                <a:latin typeface="Cambria"/>
                <a:cs typeface="Cambria"/>
              </a:rPr>
              <a:t>Grant Murray, </a:t>
            </a:r>
            <a:r>
              <a:rPr lang="en-US" sz="2000" dirty="0" err="1" smtClean="0">
                <a:latin typeface="Cambria"/>
                <a:cs typeface="Cambria"/>
              </a:rPr>
              <a:t>Mateja</a:t>
            </a:r>
            <a:r>
              <a:rPr lang="en-US" sz="2000" dirty="0" smtClean="0">
                <a:latin typeface="Cambria"/>
                <a:cs typeface="Cambria"/>
              </a:rPr>
              <a:t> </a:t>
            </a:r>
            <a:r>
              <a:rPr lang="en-US" sz="2000" dirty="0" err="1" smtClean="0">
                <a:latin typeface="Cambria"/>
                <a:cs typeface="Cambria"/>
              </a:rPr>
              <a:t>Nenadovich</a:t>
            </a:r>
            <a:r>
              <a:rPr lang="en-US" sz="2000" dirty="0" smtClean="0">
                <a:latin typeface="Cambria"/>
                <a:cs typeface="Cambria"/>
              </a:rPr>
              <a:t>, Amy Hudson Weaver, Salvador Rodriguez Van </a:t>
            </a:r>
            <a:r>
              <a:rPr lang="en-US" sz="2000" dirty="0" err="1" smtClean="0">
                <a:latin typeface="Cambria"/>
                <a:cs typeface="Cambria"/>
              </a:rPr>
              <a:t>Dyck</a:t>
            </a:r>
            <a:endParaRPr lang="en-US" sz="2000" dirty="0">
              <a:latin typeface="Cambria"/>
              <a:cs typeface="Cambria"/>
            </a:endParaRPr>
          </a:p>
          <a:p>
            <a:pPr marL="0" indent="0">
              <a:spcAft>
                <a:spcPts val="2400"/>
              </a:spcAft>
              <a:buNone/>
            </a:pPr>
            <a:r>
              <a:rPr lang="en-US" sz="2000" i="1" dirty="0" smtClean="0">
                <a:latin typeface="Cambria"/>
                <a:cs typeface="Cambria"/>
              </a:rPr>
              <a:t>Organizations</a:t>
            </a:r>
            <a:r>
              <a:rPr lang="en-US" sz="2000" dirty="0" smtClean="0">
                <a:latin typeface="Cambria"/>
                <a:cs typeface="Cambria"/>
              </a:rPr>
              <a:t>: National Science Foundation, </a:t>
            </a:r>
            <a:r>
              <a:rPr lang="en-US" sz="2000" dirty="0" err="1" smtClean="0">
                <a:latin typeface="Cambria"/>
                <a:cs typeface="Cambria"/>
              </a:rPr>
              <a:t>Niparaja</a:t>
            </a:r>
            <a:endParaRPr lang="en-US" sz="2000" dirty="0" smtClean="0">
              <a:latin typeface="Cambria"/>
              <a:cs typeface="Cambria"/>
            </a:endParaRPr>
          </a:p>
          <a:p>
            <a:pPr marL="0" indent="0">
              <a:spcAft>
                <a:spcPts val="2400"/>
              </a:spcAft>
              <a:buNone/>
            </a:pPr>
            <a:r>
              <a:rPr lang="en-US" sz="2000" i="1" dirty="0" smtClean="0">
                <a:latin typeface="Cambria"/>
                <a:cs typeface="Cambria"/>
              </a:rPr>
              <a:t>Informants: </a:t>
            </a:r>
            <a:r>
              <a:rPr lang="en-US" sz="2000" dirty="0" err="1" smtClean="0">
                <a:latin typeface="Cambria"/>
                <a:cs typeface="Cambria"/>
              </a:rPr>
              <a:t>Buzos</a:t>
            </a:r>
            <a:r>
              <a:rPr lang="en-US" sz="2000" dirty="0" smtClean="0">
                <a:latin typeface="Cambria"/>
                <a:cs typeface="Cambria"/>
              </a:rPr>
              <a:t> </a:t>
            </a:r>
            <a:r>
              <a:rPr lang="en-US" sz="2000" dirty="0" err="1" smtClean="0">
                <a:latin typeface="Cambria"/>
                <a:cs typeface="Cambria"/>
              </a:rPr>
              <a:t>Monitores</a:t>
            </a:r>
            <a:r>
              <a:rPr lang="en-US" sz="2000" dirty="0">
                <a:latin typeface="Cambria"/>
                <a:cs typeface="Cambria"/>
              </a:rPr>
              <a:t> </a:t>
            </a:r>
            <a:r>
              <a:rPr lang="en-US" sz="2000" dirty="0" smtClean="0">
                <a:latin typeface="Cambria"/>
                <a:cs typeface="Cambria"/>
              </a:rPr>
              <a:t>and their families, fishers of Agua Verde, San </a:t>
            </a:r>
            <a:r>
              <a:rPr lang="en-US" sz="2000" dirty="0" err="1" smtClean="0">
                <a:latin typeface="Cambria"/>
                <a:cs typeface="Cambria"/>
              </a:rPr>
              <a:t>Evaristo</a:t>
            </a:r>
            <a:r>
              <a:rPr lang="en-US" sz="2000" dirty="0" smtClean="0">
                <a:latin typeface="Cambria"/>
                <a:cs typeface="Cambria"/>
              </a:rPr>
              <a:t>, </a:t>
            </a:r>
            <a:r>
              <a:rPr lang="en-US" sz="2000" dirty="0" err="1" smtClean="0">
                <a:latin typeface="Cambria"/>
                <a:cs typeface="Cambria"/>
              </a:rPr>
              <a:t>Tembabiche</a:t>
            </a:r>
            <a:r>
              <a:rPr lang="en-US" sz="2000" dirty="0" smtClean="0">
                <a:latin typeface="Cambria"/>
                <a:cs typeface="Cambria"/>
              </a:rPr>
              <a:t>, and Kino Bay, Dona Eva Morales</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39444" y="5489221"/>
            <a:ext cx="1368777" cy="136877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45667" y="5305777"/>
            <a:ext cx="1552221" cy="155222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36555" y="5489221"/>
            <a:ext cx="1368779" cy="1368779"/>
          </a:xfrm>
          <a:prstGeom prst="rect">
            <a:avLst/>
          </a:prstGeom>
        </p:spPr>
      </p:pic>
    </p:spTree>
    <p:extLst>
      <p:ext uri="{BB962C8B-B14F-4D97-AF65-F5344CB8AC3E}">
        <p14:creationId xmlns:p14="http://schemas.microsoft.com/office/powerpoint/2010/main" val="1206476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010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915564"/>
            <a:ext cx="8229600" cy="1143000"/>
          </a:xfrm>
        </p:spPr>
        <p:txBody>
          <a:bodyPr>
            <a:normAutofit/>
          </a:bodyPr>
          <a:lstStyle/>
          <a:p>
            <a:r>
              <a:rPr lang="en-US" sz="2800" dirty="0" smtClean="0">
                <a:solidFill>
                  <a:srgbClr val="000000"/>
                </a:solidFill>
                <a:latin typeface="Iowan Old Style Black"/>
                <a:cs typeface="Iowan Old Style Black"/>
              </a:rPr>
              <a:t>Anastasia Quintana</a:t>
            </a:r>
            <a:br>
              <a:rPr lang="en-US" sz="2800" dirty="0" smtClean="0">
                <a:solidFill>
                  <a:srgbClr val="000000"/>
                </a:solidFill>
                <a:latin typeface="Iowan Old Style Black"/>
                <a:cs typeface="Iowan Old Style Black"/>
              </a:rPr>
            </a:br>
            <a:r>
              <a:rPr lang="en-US" sz="2800" dirty="0" err="1" smtClean="0">
                <a:solidFill>
                  <a:srgbClr val="000000"/>
                </a:solidFill>
                <a:latin typeface="Iowan Old Style Black"/>
                <a:cs typeface="Iowan Old Style Black"/>
              </a:rPr>
              <a:t>acq@duke.edu</a:t>
            </a:r>
            <a:endParaRPr lang="en-US" sz="2800" dirty="0">
              <a:solidFill>
                <a:srgbClr val="000000"/>
              </a:solidFill>
              <a:latin typeface="Iowan Old Style Black"/>
              <a:cs typeface="Iowan Old Style Black"/>
            </a:endParaRPr>
          </a:p>
        </p:txBody>
      </p:sp>
    </p:spTree>
    <p:extLst>
      <p:ext uri="{BB962C8B-B14F-4D97-AF65-F5344CB8AC3E}">
        <p14:creationId xmlns:p14="http://schemas.microsoft.com/office/powerpoint/2010/main" val="29063697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043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3259666" y="349230"/>
            <a:ext cx="3908778" cy="1143000"/>
          </a:xfrm>
        </p:spPr>
        <p:txBody>
          <a:bodyPr>
            <a:noAutofit/>
          </a:bodyPr>
          <a:lstStyle/>
          <a:p>
            <a:r>
              <a:rPr lang="en-US" dirty="0" smtClean="0">
                <a:latin typeface="Iowan Old Style Black"/>
                <a:cs typeface="Iowan Old Style Black"/>
              </a:rPr>
              <a:t>Questions?</a:t>
            </a:r>
            <a:endParaRPr lang="en-US" dirty="0">
              <a:latin typeface="Iowan Old Style Black"/>
              <a:cs typeface="Iowan Old Style Black"/>
            </a:endParaRPr>
          </a:p>
        </p:txBody>
      </p:sp>
    </p:spTree>
    <p:extLst>
      <p:ext uri="{BB962C8B-B14F-4D97-AF65-F5344CB8AC3E}">
        <p14:creationId xmlns:p14="http://schemas.microsoft.com/office/powerpoint/2010/main" val="17257883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a:solidFill>
                <a:schemeClr val="bg1"/>
              </a:solidFill>
            </a:endParaRPr>
          </a:p>
        </p:txBody>
      </p:sp>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chemeClr val="bg1"/>
                </a:solidFill>
                <a:latin typeface="Book Antiqua"/>
                <a:cs typeface="Book Antiqua"/>
              </a:rPr>
              <a:t>Outline</a:t>
            </a:r>
            <a:endParaRPr lang="en-US" b="1" dirty="0">
              <a:solidFill>
                <a:schemeClr val="bg1"/>
              </a:solidFill>
              <a:latin typeface="Book Antiqua"/>
              <a:cs typeface="Book Antiqua"/>
            </a:endParaRPr>
          </a:p>
        </p:txBody>
      </p:sp>
      <p:cxnSp>
        <p:nvCxnSpPr>
          <p:cNvPr id="7" name="Straight Connector 6"/>
          <p:cNvCxnSpPr>
            <a:stCxn id="12" idx="0"/>
            <a:endCxn id="8" idx="0"/>
          </p:cNvCxnSpPr>
          <p:nvPr/>
        </p:nvCxnSpPr>
        <p:spPr>
          <a:xfrm>
            <a:off x="381000" y="1751526"/>
            <a:ext cx="14111" cy="2775922"/>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318911" y="4527448"/>
            <a:ext cx="152400" cy="152400"/>
          </a:xfrm>
          <a:prstGeom prst="ellipse">
            <a:avLst/>
          </a:prstGeom>
          <a:solidFill>
            <a:schemeClr val="tx1"/>
          </a:solid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latin typeface="Book Antiqua"/>
              <a:cs typeface="Book Antiqua"/>
            </a:endParaRPr>
          </a:p>
        </p:txBody>
      </p:sp>
      <p:sp>
        <p:nvSpPr>
          <p:cNvPr id="9" name="Oval 8"/>
          <p:cNvSpPr/>
          <p:nvPr/>
        </p:nvSpPr>
        <p:spPr>
          <a:xfrm>
            <a:off x="304800" y="2754816"/>
            <a:ext cx="152400" cy="152400"/>
          </a:xfrm>
          <a:prstGeom prst="ellipse">
            <a:avLst/>
          </a:prstGeom>
          <a:solidFill>
            <a:schemeClr val="tx1"/>
          </a:solid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latin typeface="Book Antiqua"/>
              <a:cs typeface="Book Antiqua"/>
            </a:endParaRPr>
          </a:p>
        </p:txBody>
      </p:sp>
      <p:sp>
        <p:nvSpPr>
          <p:cNvPr id="10" name="TextBox 9"/>
          <p:cNvSpPr txBox="1"/>
          <p:nvPr/>
        </p:nvSpPr>
        <p:spPr>
          <a:xfrm>
            <a:off x="457200" y="1480747"/>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1" name="Oval 10"/>
          <p:cNvSpPr/>
          <p:nvPr/>
        </p:nvSpPr>
        <p:spPr>
          <a:xfrm>
            <a:off x="304800" y="3699104"/>
            <a:ext cx="152400" cy="152400"/>
          </a:xfrm>
          <a:prstGeom prst="ellipse">
            <a:avLst/>
          </a:prstGeom>
          <a:solidFill>
            <a:schemeClr val="tx1"/>
          </a:solid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latin typeface="Book Antiqua"/>
              <a:cs typeface="Book Antiqua"/>
            </a:endParaRPr>
          </a:p>
        </p:txBody>
      </p:sp>
      <p:sp>
        <p:nvSpPr>
          <p:cNvPr id="12" name="Oval 11"/>
          <p:cNvSpPr/>
          <p:nvPr/>
        </p:nvSpPr>
        <p:spPr>
          <a:xfrm>
            <a:off x="304800" y="1751526"/>
            <a:ext cx="152400" cy="152400"/>
          </a:xfrm>
          <a:prstGeom prst="ellipse">
            <a:avLst/>
          </a:prstGeom>
          <a:solidFill>
            <a:schemeClr val="tx1"/>
          </a:solid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latin typeface="Book Antiqua"/>
              <a:cs typeface="Book Antiqua"/>
            </a:endParaRPr>
          </a:p>
        </p:txBody>
      </p:sp>
      <p:sp>
        <p:nvSpPr>
          <p:cNvPr id="13" name="TextBox 12"/>
          <p:cNvSpPr txBox="1"/>
          <p:nvPr/>
        </p:nvSpPr>
        <p:spPr>
          <a:xfrm>
            <a:off x="457200" y="3552197"/>
            <a:ext cx="35814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457200" y="4278520"/>
            <a:ext cx="3581400"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57200" y="2448933"/>
            <a:ext cx="3581400"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1411726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Arnstein</a:t>
            </a:r>
            <a:r>
              <a:rPr lang="en-US" dirty="0" smtClean="0"/>
              <a:t> 1969</a:t>
            </a:r>
            <a:endParaRPr lang="en-US" dirty="0"/>
          </a:p>
        </p:txBody>
      </p:sp>
      <p:pic>
        <p:nvPicPr>
          <p:cNvPr id="4" name="Picture 3"/>
          <p:cNvPicPr>
            <a:picLocks noChangeAspect="1"/>
          </p:cNvPicPr>
          <p:nvPr/>
        </p:nvPicPr>
        <p:blipFill>
          <a:blip r:embed="rId2"/>
          <a:stretch>
            <a:fillRect/>
          </a:stretch>
        </p:blipFill>
        <p:spPr>
          <a:xfrm>
            <a:off x="0" y="152400"/>
            <a:ext cx="9144000" cy="6535731"/>
          </a:xfrm>
          <a:prstGeom prst="rect">
            <a:avLst/>
          </a:prstGeom>
        </p:spPr>
      </p:pic>
    </p:spTree>
    <p:extLst>
      <p:ext uri="{BB962C8B-B14F-4D97-AF65-F5344CB8AC3E}">
        <p14:creationId xmlns:p14="http://schemas.microsoft.com/office/powerpoint/2010/main" val="203672239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IMG_309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09222"/>
            <a:ext cx="9144000" cy="6096000"/>
          </a:xfrm>
          <a:prstGeom prst="rect">
            <a:avLst/>
          </a:prstGeom>
        </p:spPr>
      </p:pic>
      <p:sp>
        <p:nvSpPr>
          <p:cNvPr id="4" name="Content Placeholder 2"/>
          <p:cNvSpPr>
            <a:spLocks noGrp="1"/>
          </p:cNvSpPr>
          <p:nvPr>
            <p:ph idx="1"/>
          </p:nvPr>
        </p:nvSpPr>
        <p:spPr>
          <a:xfrm>
            <a:off x="457200" y="2130778"/>
            <a:ext cx="8229600" cy="3995385"/>
          </a:xfrm>
        </p:spPr>
        <p:txBody>
          <a:bodyPr/>
          <a:lstStyle/>
          <a:p>
            <a:pPr marL="0" indent="0" algn="ctr">
              <a:buNone/>
            </a:pPr>
            <a:r>
              <a:rPr lang="en-US" dirty="0" err="1" smtClean="0"/>
              <a:t>governmentality</a:t>
            </a:r>
            <a:endParaRPr lang="en-US" dirty="0" smtClean="0"/>
          </a:p>
        </p:txBody>
      </p:sp>
    </p:spTree>
    <p:extLst>
      <p:ext uri="{BB962C8B-B14F-4D97-AF65-F5344CB8AC3E}">
        <p14:creationId xmlns:p14="http://schemas.microsoft.com/office/powerpoint/2010/main" val="3090897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4"/>
          <p:cNvSpPr>
            <a:spLocks noGrp="1"/>
          </p:cNvSpPr>
          <p:nvPr>
            <p:ph type="title"/>
          </p:nvPr>
        </p:nvSpPr>
        <p:spPr>
          <a:xfrm>
            <a:off x="457200" y="274638"/>
            <a:ext cx="8229600" cy="1009473"/>
          </a:xfrm>
        </p:spPr>
        <p:txBody>
          <a:bodyPr>
            <a:noAutofit/>
          </a:bodyPr>
          <a:lstStyle/>
          <a:p>
            <a:pPr algn="l"/>
            <a:r>
              <a:rPr lang="en-US" sz="4000" dirty="0" err="1" smtClean="0"/>
              <a:t>Governmentality</a:t>
            </a:r>
            <a:r>
              <a:rPr lang="en-US" sz="4000" dirty="0" smtClean="0"/>
              <a:t> and the </a:t>
            </a:r>
            <a:br>
              <a:rPr lang="en-US" sz="4000" dirty="0" smtClean="0"/>
            </a:br>
            <a:r>
              <a:rPr lang="en-US" sz="4000" dirty="0" smtClean="0"/>
              <a:t>“project of government”</a:t>
            </a:r>
            <a:endParaRPr lang="en-US" sz="4000" dirty="0"/>
          </a:p>
        </p:txBody>
      </p:sp>
      <p:sp>
        <p:nvSpPr>
          <p:cNvPr id="6" name="Content Placeholder 5"/>
          <p:cNvSpPr>
            <a:spLocks noGrp="1"/>
          </p:cNvSpPr>
          <p:nvPr>
            <p:ph idx="1"/>
          </p:nvPr>
        </p:nvSpPr>
        <p:spPr/>
        <p:txBody>
          <a:bodyPr>
            <a:noAutofit/>
          </a:bodyPr>
          <a:lstStyle/>
          <a:p>
            <a:r>
              <a:rPr lang="en-US" sz="2400" dirty="0" smtClean="0"/>
              <a:t>Foucault on “</a:t>
            </a:r>
            <a:r>
              <a:rPr lang="en-US" sz="2400" dirty="0" err="1" smtClean="0"/>
              <a:t>governmentality</a:t>
            </a:r>
            <a:r>
              <a:rPr lang="en-US" sz="2400" dirty="0" smtClean="0"/>
              <a:t>”</a:t>
            </a:r>
          </a:p>
          <a:p>
            <a:pPr lvl="1"/>
            <a:r>
              <a:rPr lang="en-US" sz="2000" dirty="0" smtClean="0"/>
              <a:t>“the techniques and strategies </a:t>
            </a:r>
            <a:r>
              <a:rPr lang="en-US" sz="2000" dirty="0"/>
              <a:t>by </a:t>
            </a:r>
            <a:r>
              <a:rPr lang="en-US" sz="2000" dirty="0" smtClean="0"/>
              <a:t>which </a:t>
            </a:r>
            <a:r>
              <a:rPr lang="en-US" sz="2000" dirty="0"/>
              <a:t>a society is rendered </a:t>
            </a:r>
            <a:r>
              <a:rPr lang="en-US" sz="2000" dirty="0" smtClean="0"/>
              <a:t>governable”</a:t>
            </a:r>
          </a:p>
          <a:p>
            <a:pPr lvl="1"/>
            <a:r>
              <a:rPr lang="en-US" sz="2000" dirty="0" smtClean="0"/>
              <a:t>“the art of government”</a:t>
            </a:r>
          </a:p>
          <a:p>
            <a:pPr lvl="1"/>
            <a:r>
              <a:rPr lang="en-US" sz="2000" dirty="0" smtClean="0"/>
              <a:t>“the conduct of conduct”</a:t>
            </a:r>
          </a:p>
          <a:p>
            <a:r>
              <a:rPr lang="en-US" sz="2400" dirty="0" err="1" smtClean="0"/>
              <a:t>Governmentality</a:t>
            </a:r>
            <a:r>
              <a:rPr lang="en-US" sz="2400" dirty="0" smtClean="0"/>
              <a:t> is neoliberal</a:t>
            </a:r>
          </a:p>
          <a:p>
            <a:r>
              <a:rPr lang="en-US" sz="2400" dirty="0" smtClean="0"/>
              <a:t>Tania Li: the “project” of government</a:t>
            </a:r>
            <a:endParaRPr lang="en-US" sz="2400" dirty="0"/>
          </a:p>
        </p:txBody>
      </p:sp>
    </p:spTree>
    <p:extLst>
      <p:ext uri="{BB962C8B-B14F-4D97-AF65-F5344CB8AC3E}">
        <p14:creationId xmlns:p14="http://schemas.microsoft.com/office/powerpoint/2010/main" val="2593477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Content Placeholder 2"/>
          <p:cNvSpPr>
            <a:spLocks noGrp="1"/>
          </p:cNvSpPr>
          <p:nvPr>
            <p:ph idx="1"/>
          </p:nvPr>
        </p:nvSpPr>
        <p:spPr>
          <a:xfrm>
            <a:off x="273755" y="203200"/>
            <a:ext cx="8602133" cy="4525963"/>
          </a:xfrm>
        </p:spPr>
        <p:txBody>
          <a:bodyPr>
            <a:normAutofit fontScale="62500" lnSpcReduction="20000"/>
          </a:bodyPr>
          <a:lstStyle/>
          <a:p>
            <a:pPr marL="0" indent="0">
              <a:buNone/>
            </a:pPr>
            <a:r>
              <a:rPr lang="en-US" dirty="0" smtClean="0"/>
              <a:t>Foucault’s definition of </a:t>
            </a:r>
            <a:r>
              <a:rPr lang="en-US" dirty="0" err="1" smtClean="0"/>
              <a:t>governmentality</a:t>
            </a:r>
            <a:r>
              <a:rPr lang="en-US" dirty="0"/>
              <a:t>:</a:t>
            </a:r>
          </a:p>
          <a:p>
            <a:endParaRPr lang="en-US" dirty="0"/>
          </a:p>
          <a:p>
            <a:r>
              <a:rPr lang="en-US" dirty="0"/>
              <a:t>"1. The ensemble formed by the institutions, procedures, analyses and reflections, the calculations and tactics that allow the exercise of this very specific albeit complex form of power, which has as its target population, as its principal form of knowledge political economy, and as its essential technical means apparatuses of security</a:t>
            </a:r>
            <a:r>
              <a:rPr lang="en-US" dirty="0" smtClean="0"/>
              <a:t>.</a:t>
            </a:r>
            <a:endParaRPr lang="en-US" dirty="0"/>
          </a:p>
          <a:p>
            <a:r>
              <a:rPr lang="en-US" dirty="0"/>
              <a:t>2. The tendency which, over a long period and throughout the West, has steadily led towards the pre-eminence over all other forms (sovereignty, discipline, </a:t>
            </a:r>
            <a:r>
              <a:rPr lang="en-US" dirty="0" err="1"/>
              <a:t>etc</a:t>
            </a:r>
            <a:r>
              <a:rPr lang="en-US" dirty="0"/>
              <a:t>) of this type of power which may be termed government, resulting, on the one hand, in formation of a whole series of specific governmental apparatuses, and, on the other, in the development of a whole complex of </a:t>
            </a:r>
            <a:r>
              <a:rPr lang="en-US" dirty="0" err="1"/>
              <a:t>savoirs</a:t>
            </a:r>
            <a:r>
              <a:rPr lang="en-US" dirty="0" smtClean="0"/>
              <a:t>.</a:t>
            </a:r>
            <a:endParaRPr lang="en-US" dirty="0"/>
          </a:p>
          <a:p>
            <a:r>
              <a:rPr lang="en-US" dirty="0"/>
              <a:t>3. The process, or rather the result of the process, through which the state of justice of the Middle Ages, transformed into the administrative state during the fifteenth and sixteenth centuries, gradually becomes 'governmentalized'."</a:t>
            </a:r>
          </a:p>
        </p:txBody>
      </p:sp>
    </p:spTree>
    <p:extLst>
      <p:ext uri="{BB962C8B-B14F-4D97-AF65-F5344CB8AC3E}">
        <p14:creationId xmlns:p14="http://schemas.microsoft.com/office/powerpoint/2010/main" val="1587843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a:xfrm>
            <a:off x="457200" y="274638"/>
            <a:ext cx="8229600" cy="1602140"/>
          </a:xfrm>
        </p:spPr>
        <p:txBody>
          <a:bodyPr>
            <a:normAutofit/>
          </a:bodyPr>
          <a:lstStyle/>
          <a:p>
            <a:pPr algn="l"/>
            <a:r>
              <a:rPr lang="en-US" dirty="0" err="1" smtClean="0">
                <a:solidFill>
                  <a:srgbClr val="000000"/>
                </a:solidFill>
                <a:latin typeface="Cambria"/>
                <a:cs typeface="Cambria"/>
              </a:rPr>
              <a:t>Buzos</a:t>
            </a:r>
            <a:r>
              <a:rPr lang="en-US" dirty="0" smtClean="0">
                <a:solidFill>
                  <a:srgbClr val="000000"/>
                </a:solidFill>
                <a:latin typeface="Cambria"/>
                <a:cs typeface="Cambria"/>
              </a:rPr>
              <a:t> </a:t>
            </a:r>
            <a:r>
              <a:rPr lang="en-US" dirty="0" err="1" smtClean="0">
                <a:solidFill>
                  <a:srgbClr val="000000"/>
                </a:solidFill>
                <a:latin typeface="Cambria"/>
                <a:cs typeface="Cambria"/>
              </a:rPr>
              <a:t>Monitores</a:t>
            </a:r>
            <a:r>
              <a:rPr lang="en-US" dirty="0" smtClean="0">
                <a:solidFill>
                  <a:srgbClr val="000000"/>
                </a:solidFill>
                <a:latin typeface="Cambria"/>
                <a:cs typeface="Cambria"/>
              </a:rPr>
              <a:t> are environmental subjects</a:t>
            </a:r>
            <a:endParaRPr lang="en-US" dirty="0">
              <a:solidFill>
                <a:srgbClr val="000000"/>
              </a:solidFill>
              <a:latin typeface="Cambria"/>
              <a:cs typeface="Cambria"/>
            </a:endParaRPr>
          </a:p>
        </p:txBody>
      </p:sp>
      <p:sp>
        <p:nvSpPr>
          <p:cNvPr id="16" name="Content Placeholder 15"/>
          <p:cNvSpPr>
            <a:spLocks noGrp="1"/>
          </p:cNvSpPr>
          <p:nvPr>
            <p:ph idx="1"/>
          </p:nvPr>
        </p:nvSpPr>
        <p:spPr>
          <a:xfrm>
            <a:off x="457200" y="2122312"/>
            <a:ext cx="8559800" cy="2435578"/>
          </a:xfrm>
        </p:spPr>
        <p:txBody>
          <a:bodyPr>
            <a:normAutofit/>
          </a:bodyPr>
          <a:lstStyle/>
          <a:p>
            <a:r>
              <a:rPr lang="en-US" sz="2800" dirty="0" smtClean="0">
                <a:solidFill>
                  <a:schemeClr val="bg1"/>
                </a:solidFill>
                <a:latin typeface="Cambria"/>
                <a:ea typeface="Lucida Grande"/>
                <a:cs typeface="Cambria"/>
              </a:rPr>
              <a:t>“He </a:t>
            </a:r>
            <a:r>
              <a:rPr lang="en-US" sz="2800" dirty="0">
                <a:solidFill>
                  <a:schemeClr val="bg1"/>
                </a:solidFill>
                <a:latin typeface="Cambria"/>
                <a:ea typeface="Lucida Grande"/>
                <a:cs typeface="Cambria"/>
              </a:rPr>
              <a:t>values fishing more. I've seen it in him. For example, if he takes out fish, like a </a:t>
            </a:r>
            <a:r>
              <a:rPr lang="en-US" sz="2800" dirty="0" err="1">
                <a:solidFill>
                  <a:schemeClr val="bg1"/>
                </a:solidFill>
                <a:latin typeface="Cambria"/>
                <a:ea typeface="Lucida Grande"/>
                <a:cs typeface="Cambria"/>
              </a:rPr>
              <a:t>cochi</a:t>
            </a:r>
            <a:r>
              <a:rPr lang="en-US" sz="2800" dirty="0">
                <a:solidFill>
                  <a:schemeClr val="bg1"/>
                </a:solidFill>
                <a:latin typeface="Cambria"/>
                <a:ea typeface="Lucida Grande"/>
                <a:cs typeface="Cambria"/>
              </a:rPr>
              <a:t>, which is what we call taxis, he would throw it back. But before, we would just kill it. But now, that's not the case, he throws it back alive. It's very </a:t>
            </a:r>
            <a:r>
              <a:rPr lang="en-US" sz="2800" dirty="0" smtClean="0">
                <a:solidFill>
                  <a:schemeClr val="bg1"/>
                </a:solidFill>
                <a:latin typeface="Cambria"/>
                <a:ea typeface="Lucida Grande"/>
                <a:cs typeface="Cambria"/>
              </a:rPr>
              <a:t>interesting”</a:t>
            </a:r>
            <a:endParaRPr lang="en-US" sz="2400" dirty="0">
              <a:solidFill>
                <a:schemeClr val="bg1"/>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84511410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a:xfrm>
            <a:off x="457200" y="274638"/>
            <a:ext cx="8229600" cy="1602140"/>
          </a:xfrm>
        </p:spPr>
        <p:txBody>
          <a:bodyPr>
            <a:normAutofit/>
          </a:bodyPr>
          <a:lstStyle/>
          <a:p>
            <a:pPr algn="l"/>
            <a:r>
              <a:rPr lang="en-US" dirty="0" err="1" smtClean="0">
                <a:solidFill>
                  <a:srgbClr val="000000"/>
                </a:solidFill>
                <a:latin typeface="Cambria"/>
                <a:cs typeface="Cambria"/>
              </a:rPr>
              <a:t>Buzos</a:t>
            </a:r>
            <a:r>
              <a:rPr lang="en-US" dirty="0" smtClean="0">
                <a:solidFill>
                  <a:srgbClr val="000000"/>
                </a:solidFill>
                <a:latin typeface="Cambria"/>
                <a:cs typeface="Cambria"/>
              </a:rPr>
              <a:t> </a:t>
            </a:r>
            <a:r>
              <a:rPr lang="en-US" dirty="0" err="1" smtClean="0">
                <a:solidFill>
                  <a:srgbClr val="000000"/>
                </a:solidFill>
                <a:latin typeface="Cambria"/>
                <a:cs typeface="Cambria"/>
              </a:rPr>
              <a:t>Monitores</a:t>
            </a:r>
            <a:r>
              <a:rPr lang="en-US" dirty="0" smtClean="0">
                <a:solidFill>
                  <a:srgbClr val="000000"/>
                </a:solidFill>
                <a:latin typeface="Cambria"/>
                <a:cs typeface="Cambria"/>
              </a:rPr>
              <a:t> are NOT environmental subjects</a:t>
            </a:r>
            <a:endParaRPr lang="en-US" dirty="0">
              <a:solidFill>
                <a:srgbClr val="000000"/>
              </a:solidFill>
              <a:latin typeface="Cambria"/>
              <a:cs typeface="Cambria"/>
            </a:endParaRPr>
          </a:p>
        </p:txBody>
      </p:sp>
      <p:sp>
        <p:nvSpPr>
          <p:cNvPr id="16" name="Content Placeholder 15"/>
          <p:cNvSpPr>
            <a:spLocks noGrp="1"/>
          </p:cNvSpPr>
          <p:nvPr>
            <p:ph idx="1"/>
          </p:nvPr>
        </p:nvSpPr>
        <p:spPr>
          <a:xfrm>
            <a:off x="457200" y="2122312"/>
            <a:ext cx="8559800" cy="2435578"/>
          </a:xfrm>
        </p:spPr>
        <p:txBody>
          <a:bodyPr>
            <a:normAutofit/>
          </a:bodyPr>
          <a:lstStyle/>
          <a:p>
            <a:r>
              <a:rPr lang="en-US" sz="2800" dirty="0" smtClean="0">
                <a:solidFill>
                  <a:schemeClr val="bg1"/>
                </a:solidFill>
                <a:latin typeface="Cambria"/>
                <a:ea typeface="Lucida Grande"/>
                <a:cs typeface="Cambria"/>
              </a:rPr>
              <a:t>“For </a:t>
            </a:r>
            <a:r>
              <a:rPr lang="en-US" sz="2800" dirty="0">
                <a:solidFill>
                  <a:schemeClr val="bg1"/>
                </a:solidFill>
                <a:latin typeface="Cambria"/>
                <a:ea typeface="Lucida Grande"/>
                <a:cs typeface="Cambria"/>
              </a:rPr>
              <a:t>me, </a:t>
            </a:r>
            <a:r>
              <a:rPr lang="en-US" sz="2800" dirty="0" smtClean="0">
                <a:solidFill>
                  <a:schemeClr val="bg1"/>
                </a:solidFill>
                <a:latin typeface="Cambria"/>
                <a:ea typeface="Lucida Grande"/>
                <a:cs typeface="Cambria"/>
              </a:rPr>
              <a:t>what has changed is the </a:t>
            </a:r>
            <a:r>
              <a:rPr lang="en-US" sz="2800" dirty="0">
                <a:solidFill>
                  <a:schemeClr val="bg1"/>
                </a:solidFill>
                <a:latin typeface="Cambria"/>
                <a:ea typeface="Lucida Grande"/>
                <a:cs typeface="Cambria"/>
              </a:rPr>
              <a:t>form of thinking. That you can do other things, work in other jobs, other parts. That because of the courses, we have more skills</a:t>
            </a:r>
            <a:r>
              <a:rPr lang="en-US" sz="2800" dirty="0" smtClean="0">
                <a:solidFill>
                  <a:schemeClr val="bg1"/>
                </a:solidFill>
                <a:latin typeface="Cambria"/>
                <a:ea typeface="Lucida Grande"/>
                <a:cs typeface="Cambria"/>
              </a:rPr>
              <a:t>.”</a:t>
            </a:r>
            <a:endParaRPr lang="en-US" sz="2400" dirty="0">
              <a:solidFill>
                <a:schemeClr val="bg1"/>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17542158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p:txBody>
          <a:bodyPr>
            <a:normAutofit fontScale="90000"/>
          </a:bodyPr>
          <a:lstStyle/>
          <a:p>
            <a:pPr algn="l"/>
            <a:r>
              <a:rPr lang="en-US" dirty="0" smtClean="0">
                <a:solidFill>
                  <a:srgbClr val="000000"/>
                </a:solidFill>
                <a:latin typeface="Cambria"/>
                <a:cs typeface="Cambria"/>
              </a:rPr>
              <a:t>Opinions of </a:t>
            </a:r>
            <a:r>
              <a:rPr lang="en-US" dirty="0" err="1" smtClean="0">
                <a:solidFill>
                  <a:srgbClr val="000000"/>
                </a:solidFill>
                <a:latin typeface="Cambria"/>
                <a:cs typeface="Cambria"/>
              </a:rPr>
              <a:t>Buzo</a:t>
            </a:r>
            <a:r>
              <a:rPr lang="en-US" dirty="0" smtClean="0">
                <a:solidFill>
                  <a:srgbClr val="000000"/>
                </a:solidFill>
                <a:latin typeface="Cambria"/>
                <a:cs typeface="Cambria"/>
              </a:rPr>
              <a:t> Monitor program</a:t>
            </a:r>
            <a:endParaRPr lang="en-US" dirty="0">
              <a:solidFill>
                <a:srgbClr val="000000"/>
              </a:solidFill>
              <a:latin typeface="Cambria"/>
              <a:cs typeface="Cambria"/>
            </a:endParaRPr>
          </a:p>
        </p:txBody>
      </p:sp>
      <p:sp>
        <p:nvSpPr>
          <p:cNvPr id="16" name="Content Placeholder 15"/>
          <p:cNvSpPr>
            <a:spLocks noGrp="1"/>
          </p:cNvSpPr>
          <p:nvPr>
            <p:ph idx="1"/>
          </p:nvPr>
        </p:nvSpPr>
        <p:spPr>
          <a:xfrm>
            <a:off x="457200" y="2751666"/>
            <a:ext cx="4044244" cy="2723445"/>
          </a:xfrm>
        </p:spPr>
        <p:txBody>
          <a:bodyPr>
            <a:normAutofit/>
          </a:bodyPr>
          <a:lstStyle/>
          <a:p>
            <a:r>
              <a:rPr lang="en-US" sz="2400" dirty="0" smtClean="0">
                <a:solidFill>
                  <a:srgbClr val="000000"/>
                </a:solidFill>
                <a:latin typeface="Cambria"/>
                <a:cs typeface="Cambria"/>
              </a:rPr>
              <a:t>“They know more, they’re different now”</a:t>
            </a:r>
          </a:p>
          <a:p>
            <a:r>
              <a:rPr lang="en-US" sz="2400" dirty="0" smtClean="0">
                <a:solidFill>
                  <a:srgbClr val="000000"/>
                </a:solidFill>
                <a:latin typeface="Cambria"/>
                <a:cs typeface="Cambria"/>
              </a:rPr>
              <a:t>“We are more responsible and express ourselves better”</a:t>
            </a:r>
          </a:p>
          <a:p>
            <a:r>
              <a:rPr lang="en-US" sz="2400" dirty="0" smtClean="0">
                <a:solidFill>
                  <a:srgbClr val="000000"/>
                </a:solidFill>
                <a:latin typeface="Cambria"/>
                <a:cs typeface="Cambria"/>
              </a:rPr>
              <a:t>“We are more organized”</a:t>
            </a: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
        <p:nvSpPr>
          <p:cNvPr id="11" name="Content Placeholder 15"/>
          <p:cNvSpPr txBox="1">
            <a:spLocks/>
          </p:cNvSpPr>
          <p:nvPr/>
        </p:nvSpPr>
        <p:spPr>
          <a:xfrm>
            <a:off x="5099756" y="2751666"/>
            <a:ext cx="4044244" cy="163688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000000"/>
                </a:solidFill>
                <a:latin typeface="Cambria"/>
                <a:cs typeface="Cambria"/>
              </a:rPr>
              <a:t>“Nothing, it’s just a job”</a:t>
            </a:r>
          </a:p>
          <a:p>
            <a:r>
              <a:rPr lang="en-US" sz="2400" dirty="0" smtClean="0">
                <a:solidFill>
                  <a:srgbClr val="000000"/>
                </a:solidFill>
                <a:latin typeface="Cambria"/>
                <a:cs typeface="Cambria"/>
              </a:rPr>
              <a:t>“They know how to dive now, but otherwise are the same”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42910" y="1909125"/>
            <a:ext cx="923600" cy="886656"/>
          </a:xfrm>
          <a:prstGeom prst="rect">
            <a:avLst/>
          </a:prstGeom>
        </p:spPr>
      </p:pic>
      <p:pic>
        <p:nvPicPr>
          <p:cNvPr id="17" name="Picture 16" descr="1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56188" y="1510074"/>
            <a:ext cx="1215021" cy="798102"/>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48377" y="1417638"/>
            <a:ext cx="1193800" cy="1193800"/>
          </a:xfrm>
          <a:prstGeom prst="rect">
            <a:avLst/>
          </a:prstGeom>
        </p:spPr>
      </p:pic>
      <p:pic>
        <p:nvPicPr>
          <p:cNvPr id="19" name="Picture 18" descr="1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71622" y="1582336"/>
            <a:ext cx="1215021" cy="798102"/>
          </a:xfrm>
          <a:prstGeom prst="rect">
            <a:avLst/>
          </a:prstGeom>
        </p:spPr>
      </p:pic>
    </p:spTree>
    <p:extLst>
      <p:ext uri="{BB962C8B-B14F-4D97-AF65-F5344CB8AC3E}">
        <p14:creationId xmlns:p14="http://schemas.microsoft.com/office/powerpoint/2010/main" val="49595058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p:txBody>
          <a:bodyPr/>
          <a:lstStyle/>
          <a:p>
            <a:pPr algn="l"/>
            <a:r>
              <a:rPr lang="en-US" dirty="0" smtClean="0">
                <a:solidFill>
                  <a:srgbClr val="000000"/>
                </a:solidFill>
                <a:latin typeface="Cambria"/>
                <a:cs typeface="Cambria"/>
              </a:rPr>
              <a:t>Contradictions</a:t>
            </a:r>
            <a:endParaRPr lang="en-US" dirty="0">
              <a:solidFill>
                <a:srgbClr val="000000"/>
              </a:solidFill>
              <a:latin typeface="Cambria"/>
              <a:cs typeface="Cambria"/>
            </a:endParaRPr>
          </a:p>
        </p:txBody>
      </p:sp>
      <p:sp>
        <p:nvSpPr>
          <p:cNvPr id="16" name="Content Placeholder 15"/>
          <p:cNvSpPr>
            <a:spLocks noGrp="1"/>
          </p:cNvSpPr>
          <p:nvPr>
            <p:ph idx="1"/>
          </p:nvPr>
        </p:nvSpPr>
        <p:spPr>
          <a:xfrm>
            <a:off x="457200" y="1600200"/>
            <a:ext cx="8229600" cy="3465689"/>
          </a:xfrm>
        </p:spPr>
        <p:txBody>
          <a:bodyPr/>
          <a:lstStyle/>
          <a:p>
            <a:endParaRPr lang="en-US" dirty="0">
              <a:solidFill>
                <a:srgbClr val="000000"/>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rgbClr val="BFBFBF"/>
                </a:solidFill>
                <a:latin typeface="Book Antiqua"/>
                <a:cs typeface="Book Antiqua"/>
              </a:rPr>
              <a:t>Findings and</a:t>
            </a:r>
          </a:p>
          <a:p>
            <a:r>
              <a:rPr lang="en-US" sz="2000" b="1" dirty="0" smtClean="0">
                <a:solidFill>
                  <a:srgbClr val="BFBFBF"/>
                </a:solidFill>
                <a:latin typeface="Book Antiqua"/>
                <a:cs typeface="Book Antiqua"/>
              </a:rPr>
              <a:t>discussion</a:t>
            </a:r>
            <a:endParaRPr lang="en-US" sz="2000" b="1" dirty="0">
              <a:solidFill>
                <a:srgbClr val="BFBFBF"/>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99456710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SCN017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9231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2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2714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bg1"/>
                </a:solidFill>
                <a:latin typeface="Book Antiqua"/>
                <a:cs typeface="Book Antiqua"/>
              </a:rPr>
              <a:t>Theoretical</a:t>
            </a:r>
          </a:p>
          <a:p>
            <a:r>
              <a:rPr lang="en-US" sz="2000" b="1" dirty="0" smtClean="0">
                <a:solidFill>
                  <a:schemeClr val="bg1"/>
                </a:solidFill>
                <a:latin typeface="Book Antiqua"/>
                <a:cs typeface="Book Antiqua"/>
              </a:rPr>
              <a:t>foundation</a:t>
            </a:r>
            <a:endParaRPr lang="en-US" sz="2000" b="1" dirty="0">
              <a:solidFill>
                <a:schemeClr val="bg1"/>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179405978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2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5681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7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3257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3210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BACKGROUND3.JPG"/>
          <p:cNvPicPr>
            <a:picLocks noChangeAspect="1"/>
          </p:cNvPicPr>
          <p:nvPr/>
        </p:nvPicPr>
        <p:blipFill rotWithShape="1">
          <a:blip r:embed="rId2" cstate="print">
            <a:extLst>
              <a:ext uri="{28A0092B-C50C-407E-A947-70E740481C1C}">
                <a14:useLocalDpi xmlns:a14="http://schemas.microsoft.com/office/drawing/2010/main"/>
              </a:ext>
            </a:extLst>
          </a:blip>
          <a:srcRect l="1369"/>
          <a:stretch/>
        </p:blipFill>
        <p:spPr>
          <a:xfrm>
            <a:off x="0" y="0"/>
            <a:ext cx="9144000" cy="6180667"/>
          </a:xfrm>
          <a:prstGeom prst="rect">
            <a:avLst/>
          </a:prstGeom>
        </p:spPr>
      </p:pic>
    </p:spTree>
    <p:extLst>
      <p:ext uri="{BB962C8B-B14F-4D97-AF65-F5344CB8AC3E}">
        <p14:creationId xmlns:p14="http://schemas.microsoft.com/office/powerpoint/2010/main" val="4001094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rgbClr val="000000"/>
              </a:solidFill>
              <a:latin typeface="Cambria"/>
              <a:cs typeface="Cambria"/>
            </a:endParaRPr>
          </a:p>
        </p:txBody>
      </p:sp>
      <p:sp>
        <p:nvSpPr>
          <p:cNvPr id="5" name="Title 4"/>
          <p:cNvSpPr>
            <a:spLocks noGrp="1"/>
          </p:cNvSpPr>
          <p:nvPr>
            <p:ph type="title"/>
          </p:nvPr>
        </p:nvSpPr>
        <p:spPr/>
        <p:txBody>
          <a:bodyPr>
            <a:normAutofit fontScale="90000"/>
          </a:bodyPr>
          <a:lstStyle/>
          <a:p>
            <a:pPr algn="l"/>
            <a:r>
              <a:rPr lang="en-US" dirty="0" smtClean="0">
                <a:solidFill>
                  <a:srgbClr val="000000"/>
                </a:solidFill>
                <a:latin typeface="Cambria"/>
                <a:cs typeface="Cambria"/>
              </a:rPr>
              <a:t>Resource governance frameworks</a:t>
            </a:r>
            <a:endParaRPr lang="en-US" dirty="0">
              <a:solidFill>
                <a:srgbClr val="000000"/>
              </a:solidFill>
              <a:latin typeface="Cambria"/>
              <a:cs typeface="Cambria"/>
            </a:endParaRPr>
          </a:p>
        </p:txBody>
      </p:sp>
      <p:sp>
        <p:nvSpPr>
          <p:cNvPr id="6" name="Content Placeholder 5"/>
          <p:cNvSpPr>
            <a:spLocks noGrp="1"/>
          </p:cNvSpPr>
          <p:nvPr>
            <p:ph idx="1"/>
          </p:nvPr>
        </p:nvSpPr>
        <p:spPr>
          <a:xfrm>
            <a:off x="457200" y="2074333"/>
            <a:ext cx="8229600" cy="4051830"/>
          </a:xfrm>
        </p:spPr>
        <p:txBody>
          <a:bodyPr/>
          <a:lstStyle/>
          <a:p>
            <a:pPr>
              <a:buFont typeface="Wingdings" charset="2"/>
              <a:buChar char="Ø"/>
            </a:pPr>
            <a:r>
              <a:rPr lang="en-US" sz="2800" i="1" dirty="0" smtClean="0">
                <a:solidFill>
                  <a:srgbClr val="000000"/>
                </a:solidFill>
                <a:latin typeface="Cambria"/>
                <a:cs typeface="Cambria"/>
              </a:rPr>
              <a:t>Institutional Analysis and Design Framework </a:t>
            </a:r>
            <a:r>
              <a:rPr lang="en-US" sz="2800" dirty="0" smtClean="0">
                <a:solidFill>
                  <a:srgbClr val="000000"/>
                </a:solidFill>
                <a:latin typeface="Cambria"/>
                <a:cs typeface="Cambria"/>
              </a:rPr>
              <a:t/>
            </a:r>
            <a:br>
              <a:rPr lang="en-US" sz="2800" dirty="0" smtClean="0">
                <a:solidFill>
                  <a:srgbClr val="000000"/>
                </a:solidFill>
                <a:latin typeface="Cambria"/>
                <a:cs typeface="Cambria"/>
              </a:rPr>
            </a:br>
            <a:r>
              <a:rPr lang="en-US" sz="2400" dirty="0" smtClean="0">
                <a:solidFill>
                  <a:srgbClr val="000000"/>
                </a:solidFill>
                <a:latin typeface="Cambria"/>
                <a:cs typeface="Cambria"/>
              </a:rPr>
              <a:t>(IAD Framework - Ostrom 2005)</a:t>
            </a:r>
            <a:br>
              <a:rPr lang="en-US" sz="2400" dirty="0" smtClean="0">
                <a:solidFill>
                  <a:srgbClr val="000000"/>
                </a:solidFill>
                <a:latin typeface="Cambria"/>
                <a:cs typeface="Cambria"/>
              </a:rPr>
            </a:br>
            <a:endParaRPr lang="en-US" sz="2400" dirty="0" smtClean="0">
              <a:solidFill>
                <a:srgbClr val="000000"/>
              </a:solidFill>
              <a:latin typeface="Cambria"/>
              <a:cs typeface="Cambria"/>
            </a:endParaRPr>
          </a:p>
          <a:p>
            <a:pPr>
              <a:buFont typeface="Wingdings" charset="2"/>
              <a:buChar char="Ø"/>
            </a:pPr>
            <a:r>
              <a:rPr lang="en-US" sz="2800" i="1" dirty="0" smtClean="0">
                <a:solidFill>
                  <a:srgbClr val="000000"/>
                </a:solidFill>
                <a:latin typeface="Cambria"/>
                <a:cs typeface="Cambria"/>
              </a:rPr>
              <a:t>Social-Ecological System Framework </a:t>
            </a:r>
            <a:br>
              <a:rPr lang="en-US" sz="2800" i="1" dirty="0" smtClean="0">
                <a:solidFill>
                  <a:srgbClr val="000000"/>
                </a:solidFill>
                <a:latin typeface="Cambria"/>
                <a:cs typeface="Cambria"/>
              </a:rPr>
            </a:br>
            <a:r>
              <a:rPr lang="en-US" sz="2400" dirty="0" smtClean="0">
                <a:solidFill>
                  <a:srgbClr val="000000"/>
                </a:solidFill>
                <a:latin typeface="Cambria"/>
                <a:cs typeface="Cambria"/>
              </a:rPr>
              <a:t>(SES </a:t>
            </a:r>
            <a:r>
              <a:rPr lang="en-US" sz="2400" dirty="0" smtClean="0">
                <a:solidFill>
                  <a:srgbClr val="000000"/>
                </a:solidFill>
                <a:latin typeface="Cambria"/>
                <a:cs typeface="Cambria"/>
              </a:rPr>
              <a:t>Framework </a:t>
            </a:r>
            <a:r>
              <a:rPr lang="en-US" sz="2400" dirty="0" smtClean="0">
                <a:solidFill>
                  <a:srgbClr val="000000"/>
                </a:solidFill>
                <a:latin typeface="Cambria"/>
                <a:cs typeface="Cambria"/>
              </a:rPr>
              <a:t>- </a:t>
            </a:r>
            <a:r>
              <a:rPr lang="en-US" sz="2400" dirty="0" smtClean="0">
                <a:solidFill>
                  <a:srgbClr val="000000"/>
                </a:solidFill>
                <a:latin typeface="Cambria"/>
                <a:cs typeface="Cambria"/>
              </a:rPr>
              <a:t>Ostrom 2007)</a:t>
            </a:r>
            <a:endParaRPr lang="en-US" sz="2400" dirty="0" smtClean="0">
              <a:solidFill>
                <a:srgbClr val="000000"/>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Theoretical</a:t>
            </a:r>
          </a:p>
          <a:p>
            <a:r>
              <a:rPr lang="en-US" sz="2000" b="1" dirty="0" smtClean="0">
                <a:solidFill>
                  <a:schemeClr val="tx1">
                    <a:lumMod val="75000"/>
                  </a:schemeClr>
                </a:solidFill>
                <a:latin typeface="Book Antiqua"/>
                <a:cs typeface="Book Antiqua"/>
              </a:rPr>
              <a:t>foundation</a:t>
            </a:r>
            <a:endParaRPr lang="en-US" sz="2000" b="1" dirty="0">
              <a:solidFill>
                <a:schemeClr val="tx1">
                  <a:lumMod val="75000"/>
                </a:schemeClr>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spTree>
    <p:extLst>
      <p:ext uri="{BB962C8B-B14F-4D97-AF65-F5344CB8AC3E}">
        <p14:creationId xmlns:p14="http://schemas.microsoft.com/office/powerpoint/2010/main" val="19652686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erBackgroundBaja.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503834" cy="6858000"/>
          </a:xfrm>
          <a:prstGeom prst="rect">
            <a:avLst/>
          </a:prstGeom>
        </p:spPr>
      </p:pic>
      <p:sp>
        <p:nvSpPr>
          <p:cNvPr id="3" name="Rectangle 2"/>
          <p:cNvSpPr/>
          <p:nvPr/>
        </p:nvSpPr>
        <p:spPr>
          <a:xfrm>
            <a:off x="0" y="0"/>
            <a:ext cx="9503834" cy="5588000"/>
          </a:xfrm>
          <a:prstGeom prst="rect">
            <a:avLst/>
          </a:prstGeom>
          <a:solidFill>
            <a:schemeClr val="tx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latin typeface="Cambria"/>
                <a:cs typeface="Cambria"/>
              </a:rPr>
              <a:t>we </a:t>
            </a:r>
            <a:r>
              <a:rPr lang="en-US" b="1" dirty="0" err="1">
                <a:solidFill>
                  <a:srgbClr val="000000"/>
                </a:solidFill>
                <a:latin typeface="Cambria"/>
                <a:cs typeface="Cambria"/>
              </a:rPr>
              <a:t>dnE</a:t>
            </a:r>
            <a:r>
              <a:rPr lang="en-US" b="1" dirty="0">
                <a:solidFill>
                  <a:srgbClr val="000000"/>
                </a:solidFill>
                <a:latin typeface="Cambria"/>
                <a:cs typeface="Cambria"/>
              </a:rPr>
              <a:t> S day, </a:t>
            </a:r>
            <a:r>
              <a:rPr lang="en-US" b="1" dirty="0" err="1">
                <a:solidFill>
                  <a:srgbClr val="000000"/>
                </a:solidFill>
                <a:latin typeface="Cambria"/>
                <a:cs typeface="Cambria"/>
              </a:rPr>
              <a:t>july</a:t>
            </a:r>
            <a:r>
              <a:rPr lang="en-US" b="1" dirty="0">
                <a:solidFill>
                  <a:srgbClr val="000000"/>
                </a:solidFill>
                <a:latin typeface="Cambria"/>
                <a:cs typeface="Cambria"/>
              </a:rPr>
              <a:t> 12 – slot 9 – 14:00-15:30</a:t>
            </a:r>
            <a:endParaRPr lang="en-US" b="1" dirty="0">
              <a:solidFill>
                <a:srgbClr val="000000"/>
              </a:solidFill>
              <a:latin typeface="Cambria"/>
              <a:cs typeface="Cambria"/>
            </a:endParaRPr>
          </a:p>
        </p:txBody>
      </p:sp>
      <p:sp>
        <p:nvSpPr>
          <p:cNvPr id="5" name="Title 4"/>
          <p:cNvSpPr>
            <a:spLocks noGrp="1"/>
          </p:cNvSpPr>
          <p:nvPr>
            <p:ph type="title"/>
          </p:nvPr>
        </p:nvSpPr>
        <p:spPr/>
        <p:txBody>
          <a:bodyPr>
            <a:normAutofit fontScale="90000"/>
          </a:bodyPr>
          <a:lstStyle/>
          <a:p>
            <a:pPr algn="l"/>
            <a:r>
              <a:rPr lang="en-US" dirty="0" smtClean="0">
                <a:solidFill>
                  <a:srgbClr val="000000"/>
                </a:solidFill>
                <a:latin typeface="Cambria"/>
                <a:cs typeface="Cambria"/>
              </a:rPr>
              <a:t>Resource governance frameworks</a:t>
            </a:r>
            <a:endParaRPr lang="en-US" dirty="0">
              <a:solidFill>
                <a:srgbClr val="000000"/>
              </a:solidFill>
              <a:latin typeface="Cambria"/>
              <a:cs typeface="Cambria"/>
            </a:endParaRPr>
          </a:p>
        </p:txBody>
      </p:sp>
      <p:sp>
        <p:nvSpPr>
          <p:cNvPr id="10" name="TextBox 9"/>
          <p:cNvSpPr txBox="1"/>
          <p:nvPr/>
        </p:nvSpPr>
        <p:spPr>
          <a:xfrm>
            <a:off x="2159000" y="5770524"/>
            <a:ext cx="1673578" cy="707886"/>
          </a:xfrm>
          <a:prstGeom prst="rect">
            <a:avLst/>
          </a:prstGeom>
          <a:noFill/>
        </p:spPr>
        <p:txBody>
          <a:bodyPr wrap="square" rtlCol="0">
            <a:spAutoFit/>
          </a:bodyPr>
          <a:lstStyle/>
          <a:p>
            <a:r>
              <a:rPr lang="en-US" sz="2000" b="1" dirty="0" smtClean="0">
                <a:solidFill>
                  <a:schemeClr val="tx1">
                    <a:lumMod val="75000"/>
                  </a:schemeClr>
                </a:solidFill>
                <a:latin typeface="Book Antiqua"/>
                <a:cs typeface="Book Antiqua"/>
              </a:rPr>
              <a:t>Theoretical</a:t>
            </a:r>
          </a:p>
          <a:p>
            <a:r>
              <a:rPr lang="en-US" sz="2000" b="1" dirty="0" smtClean="0">
                <a:solidFill>
                  <a:schemeClr val="tx1">
                    <a:lumMod val="75000"/>
                  </a:schemeClr>
                </a:solidFill>
                <a:latin typeface="Book Antiqua"/>
                <a:cs typeface="Book Antiqua"/>
              </a:rPr>
              <a:t>foundation</a:t>
            </a:r>
            <a:endParaRPr lang="en-US" sz="2000" b="1" dirty="0">
              <a:solidFill>
                <a:schemeClr val="tx1">
                  <a:lumMod val="75000"/>
                </a:schemeClr>
              </a:solidFill>
              <a:latin typeface="Book Antiqua"/>
              <a:cs typeface="Book Antiqua"/>
            </a:endParaRPr>
          </a:p>
        </p:txBody>
      </p:sp>
      <p:sp>
        <p:nvSpPr>
          <p:cNvPr id="13" name="TextBox 12"/>
          <p:cNvSpPr txBox="1"/>
          <p:nvPr/>
        </p:nvSpPr>
        <p:spPr>
          <a:xfrm>
            <a:off x="5805311" y="5939677"/>
            <a:ext cx="1320800" cy="400110"/>
          </a:xfrm>
          <a:prstGeom prst="rect">
            <a:avLst/>
          </a:prstGeom>
          <a:noFill/>
        </p:spPr>
        <p:txBody>
          <a:bodyPr wrap="square" rtlCol="0">
            <a:spAutoFit/>
          </a:bodyPr>
          <a:lstStyle/>
          <a:p>
            <a:r>
              <a:rPr lang="en-US" sz="2000" b="1" dirty="0" smtClean="0">
                <a:solidFill>
                  <a:schemeClr val="bg1"/>
                </a:solidFill>
                <a:latin typeface="Book Antiqua"/>
                <a:cs typeface="Book Antiqua"/>
              </a:rPr>
              <a:t>Methods</a:t>
            </a:r>
          </a:p>
        </p:txBody>
      </p:sp>
      <p:sp>
        <p:nvSpPr>
          <p:cNvPr id="14" name="TextBox 13"/>
          <p:cNvSpPr txBox="1"/>
          <p:nvPr/>
        </p:nvSpPr>
        <p:spPr>
          <a:xfrm>
            <a:off x="7442200" y="5770524"/>
            <a:ext cx="2061634" cy="707886"/>
          </a:xfrm>
          <a:prstGeom prst="rect">
            <a:avLst/>
          </a:prstGeom>
          <a:noFill/>
        </p:spPr>
        <p:txBody>
          <a:bodyPr wrap="square" rtlCol="0">
            <a:spAutoFit/>
          </a:bodyPr>
          <a:lstStyle/>
          <a:p>
            <a:r>
              <a:rPr lang="en-US" sz="2000" b="1" dirty="0" smtClean="0">
                <a:solidFill>
                  <a:schemeClr val="bg1"/>
                </a:solidFill>
                <a:latin typeface="Book Antiqua"/>
                <a:cs typeface="Book Antiqua"/>
              </a:rPr>
              <a:t>Findings and</a:t>
            </a:r>
          </a:p>
          <a:p>
            <a:r>
              <a:rPr lang="en-US" sz="2000" b="1" dirty="0" smtClean="0">
                <a:solidFill>
                  <a:schemeClr val="bg1"/>
                </a:solidFill>
                <a:latin typeface="Book Antiqua"/>
                <a:cs typeface="Book Antiqua"/>
              </a:rPr>
              <a:t>discussion</a:t>
            </a:r>
            <a:endParaRPr lang="en-US" sz="2000" b="1" dirty="0">
              <a:solidFill>
                <a:schemeClr val="bg1"/>
              </a:solidFill>
              <a:latin typeface="Book Antiqua"/>
              <a:cs typeface="Book Antiqua"/>
            </a:endParaRPr>
          </a:p>
        </p:txBody>
      </p:sp>
      <p:sp>
        <p:nvSpPr>
          <p:cNvPr id="15" name="TextBox 14"/>
          <p:cNvSpPr txBox="1"/>
          <p:nvPr/>
        </p:nvSpPr>
        <p:spPr>
          <a:xfrm>
            <a:off x="4196644" y="5770524"/>
            <a:ext cx="1349023" cy="707886"/>
          </a:xfrm>
          <a:prstGeom prst="rect">
            <a:avLst/>
          </a:prstGeom>
          <a:noFill/>
        </p:spPr>
        <p:txBody>
          <a:bodyPr wrap="square" rtlCol="0">
            <a:spAutoFit/>
          </a:bodyPr>
          <a:lstStyle/>
          <a:p>
            <a:r>
              <a:rPr lang="en-US" sz="2000" b="1" dirty="0" smtClean="0">
                <a:solidFill>
                  <a:schemeClr val="bg1"/>
                </a:solidFill>
                <a:latin typeface="Book Antiqua"/>
                <a:cs typeface="Book Antiqua"/>
              </a:rPr>
              <a:t>Research</a:t>
            </a:r>
          </a:p>
          <a:p>
            <a:r>
              <a:rPr lang="en-US" sz="2000" b="1" dirty="0" smtClean="0">
                <a:solidFill>
                  <a:schemeClr val="bg1"/>
                </a:solidFill>
                <a:latin typeface="Book Antiqua"/>
                <a:cs typeface="Book Antiqua"/>
              </a:rPr>
              <a:t>question</a:t>
            </a:r>
            <a:endParaRPr lang="en-US" sz="2000" b="1" dirty="0">
              <a:solidFill>
                <a:schemeClr val="bg1"/>
              </a:solidFill>
              <a:latin typeface="Book Antiqua"/>
              <a:cs typeface="Book Antiqua"/>
            </a:endParaRPr>
          </a:p>
        </p:txBody>
      </p:sp>
      <p:pic>
        <p:nvPicPr>
          <p:cNvPr id="7" name="Picture 6" descr="Screen Shot 2017-07-10 at 1.41.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644" y="1417638"/>
            <a:ext cx="4552245" cy="2402574"/>
          </a:xfrm>
          <a:prstGeom prst="rect">
            <a:avLst/>
          </a:prstGeom>
        </p:spPr>
      </p:pic>
      <p:pic>
        <p:nvPicPr>
          <p:cNvPr id="8" name="Picture 7" descr="Screen Shot 2017-07-10 at 1.41.29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7393" y="2631504"/>
            <a:ext cx="4557162" cy="2476718"/>
          </a:xfrm>
          <a:prstGeom prst="rect">
            <a:avLst/>
          </a:prstGeom>
        </p:spPr>
      </p:pic>
      <p:sp>
        <p:nvSpPr>
          <p:cNvPr id="9" name="Rectangle 8"/>
          <p:cNvSpPr/>
          <p:nvPr/>
        </p:nvSpPr>
        <p:spPr>
          <a:xfrm>
            <a:off x="259644" y="3777879"/>
            <a:ext cx="2558926" cy="369332"/>
          </a:xfrm>
          <a:prstGeom prst="rect">
            <a:avLst/>
          </a:prstGeom>
        </p:spPr>
        <p:txBody>
          <a:bodyPr wrap="none">
            <a:spAutoFit/>
          </a:bodyPr>
          <a:lstStyle/>
          <a:p>
            <a:r>
              <a:rPr lang="en-US" b="1" dirty="0" smtClean="0"/>
              <a:t>Wednesday, 11:00-12:30 </a:t>
            </a:r>
            <a:endParaRPr lang="en-US" b="1" dirty="0"/>
          </a:p>
        </p:txBody>
      </p:sp>
      <p:sp>
        <p:nvSpPr>
          <p:cNvPr id="11" name="Rectangle 10"/>
          <p:cNvSpPr/>
          <p:nvPr/>
        </p:nvSpPr>
        <p:spPr>
          <a:xfrm>
            <a:off x="6707140" y="2303284"/>
            <a:ext cx="2558926" cy="369332"/>
          </a:xfrm>
          <a:prstGeom prst="rect">
            <a:avLst/>
          </a:prstGeom>
        </p:spPr>
        <p:txBody>
          <a:bodyPr wrap="none">
            <a:spAutoFit/>
          </a:bodyPr>
          <a:lstStyle/>
          <a:p>
            <a:r>
              <a:rPr lang="en-US" b="1" dirty="0" smtClean="0"/>
              <a:t>Wednesday, 14</a:t>
            </a:r>
            <a:r>
              <a:rPr lang="en-US" b="1" dirty="0"/>
              <a:t>:00-15:30</a:t>
            </a:r>
          </a:p>
        </p:txBody>
      </p:sp>
    </p:spTree>
    <p:extLst>
      <p:ext uri="{BB962C8B-B14F-4D97-AF65-F5344CB8AC3E}">
        <p14:creationId xmlns:p14="http://schemas.microsoft.com/office/powerpoint/2010/main" val="30020891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584200" y="0"/>
            <a:ext cx="7961586" cy="6858000"/>
          </a:xfrm>
          <a:prstGeom prst="rect">
            <a:avLst/>
          </a:prstGeom>
        </p:spPr>
      </p:pic>
    </p:spTree>
    <p:extLst>
      <p:ext uri="{BB962C8B-B14F-4D97-AF65-F5344CB8AC3E}">
        <p14:creationId xmlns:p14="http://schemas.microsoft.com/office/powerpoint/2010/main" val="13157893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8106</TotalTime>
  <Words>2190</Words>
  <Application>Microsoft Macintosh PowerPoint</Application>
  <PresentationFormat>On-screen Show (4:3)</PresentationFormat>
  <Paragraphs>473</Paragraphs>
  <Slides>63</Slides>
  <Notes>11</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Black</vt:lpstr>
      <vt:lpstr>Anastasia Quintana</vt:lpstr>
      <vt:lpstr>Local Ecological Knowledge, participation, and legitimacy</vt:lpstr>
      <vt:lpstr>PowerPoint Presentation</vt:lpstr>
      <vt:lpstr>los Buzos Monitores</vt:lpstr>
      <vt:lpstr>PowerPoint Presentation</vt:lpstr>
      <vt:lpstr>PowerPoint Presentation</vt:lpstr>
      <vt:lpstr>Resource governance frameworks</vt:lpstr>
      <vt:lpstr>Resource governance frameworks</vt:lpstr>
      <vt:lpstr>PowerPoint Presentation</vt:lpstr>
      <vt:lpstr>PowerPoint Presentation</vt:lpstr>
      <vt:lpstr>Ecological information?</vt:lpstr>
      <vt:lpstr>PowerPoint Presentation</vt:lpstr>
      <vt:lpstr>Resource governance frameworks depoliticize information</vt:lpstr>
      <vt:lpstr>Resource governance frameworks depoliticize information</vt:lpstr>
      <vt:lpstr>PowerPoint Presentation</vt:lpstr>
      <vt:lpstr>Traditional Ecological Knowledge (TEK, LEK)</vt:lpstr>
      <vt:lpstr>Traditional Ecological Knowledge (TEK, LEK)</vt:lpstr>
      <vt:lpstr>Traditional Ecological Knowledge (TEK, LEK)</vt:lpstr>
      <vt:lpstr>Traditional Ecological Knowledge (TEK, LEK)</vt:lpstr>
      <vt:lpstr>PowerPoint Presentation</vt:lpstr>
      <vt:lpstr>PowerPoint Presentation</vt:lpstr>
      <vt:lpstr>PowerPoint Presentation</vt:lpstr>
      <vt:lpstr>PowerPoint Presentation</vt:lpstr>
      <vt:lpstr>PowerPoint Presentation</vt:lpstr>
      <vt:lpstr>PowerPoint Presentation</vt:lpstr>
      <vt:lpstr>Ethnographic Methods</vt:lpstr>
      <vt:lpstr>PowerPoint Presentation</vt:lpstr>
      <vt:lpstr>PowerPoint Presentation</vt:lpstr>
      <vt:lpstr>PowerPoint Presentation</vt:lpstr>
      <vt:lpstr>Interview-based method</vt:lpstr>
      <vt:lpstr>PowerPoint Presentation</vt:lpstr>
      <vt:lpstr>Interviews</vt:lpstr>
      <vt:lpstr>Interviews</vt:lpstr>
      <vt:lpstr>PowerPoint Presentation</vt:lpstr>
      <vt:lpstr>PowerPoint Presentation</vt:lpstr>
      <vt:lpstr>Legitimacy and LEK</vt:lpstr>
      <vt:lpstr>Legitimacy and LEK</vt:lpstr>
      <vt:lpstr>Legitimacy and LEK</vt:lpstr>
      <vt:lpstr>3 towns, 3 organizations</vt:lpstr>
      <vt:lpstr>3 towns, 3 organizations</vt:lpstr>
      <vt:lpstr>Legitimacy and governance impacts</vt:lpstr>
      <vt:lpstr>Legitimacy and governance impacts</vt:lpstr>
      <vt:lpstr>Trust and participation</vt:lpstr>
      <vt:lpstr>Arnstein 1969</vt:lpstr>
      <vt:lpstr>PowerPoint Presentation</vt:lpstr>
      <vt:lpstr>Legitimacy of ecological information intersects with organization</vt:lpstr>
      <vt:lpstr>Acknowledgements</vt:lpstr>
      <vt:lpstr>Anastasia Quintana acq@duke.edu</vt:lpstr>
      <vt:lpstr>Questions?</vt:lpstr>
      <vt:lpstr>Arnstein 1969</vt:lpstr>
      <vt:lpstr>PowerPoint Presentation</vt:lpstr>
      <vt:lpstr>Governmentality and the  “project of government”</vt:lpstr>
      <vt:lpstr>PowerPoint Presentation</vt:lpstr>
      <vt:lpstr>Buzos Monitores are environmental subjects</vt:lpstr>
      <vt:lpstr>Buzos Monitores are NOT environmental subjects</vt:lpstr>
      <vt:lpstr>Opinions of Buzo Monitor program</vt:lpstr>
      <vt:lpstr>Contradictions</vt:lpstr>
      <vt:lpstr>PowerPoint Presentation</vt:lpstr>
      <vt:lpstr>PowerPoint Presentation</vt:lpstr>
      <vt:lpstr>PowerPoint Presentation</vt:lpstr>
      <vt:lpstr>PowerPoint Presentation</vt:lpstr>
      <vt:lpstr>PowerPoint Presentation</vt:lpstr>
      <vt:lpstr>PowerPoint Presentation</vt:lpstr>
    </vt:vector>
  </TitlesOfParts>
  <Company>Duke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Anastasia Quintana</dc:creator>
  <cp:lastModifiedBy>Anastasia Quintana</cp:lastModifiedBy>
  <cp:revision>57</cp:revision>
  <dcterms:created xsi:type="dcterms:W3CDTF">2017-07-03T18:21:40Z</dcterms:created>
  <dcterms:modified xsi:type="dcterms:W3CDTF">2017-07-11T11:28:42Z</dcterms:modified>
</cp:coreProperties>
</file>