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3" r:id="rId2"/>
    <p:sldId id="306" r:id="rId3"/>
    <p:sldId id="312" r:id="rId4"/>
    <p:sldId id="354" r:id="rId5"/>
    <p:sldId id="353" r:id="rId6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0" autoAdjust="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47" d="100"/>
          <a:sy n="147" d="100"/>
        </p:scale>
        <p:origin x="-2024" y="36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7339-9F76-4C27-882A-B5878BA7186D}" type="datetimeFigureOut">
              <a:rPr lang="nl-NL" smtClean="0"/>
              <a:t>28-7-2017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F4C53-0671-4E46-90A7-33D4A834A7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390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Hi,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my</a:t>
            </a:r>
            <a:r>
              <a:rPr lang="nl-NL" baseline="0" dirty="0" smtClean="0"/>
              <a:t> name is Nathalie van Loon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I’m</a:t>
            </a:r>
            <a:r>
              <a:rPr lang="nl-NL" baseline="0" dirty="0" smtClean="0"/>
              <a:t> happy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share </a:t>
            </a:r>
            <a:r>
              <a:rPr lang="nl-NL" baseline="0" dirty="0" err="1" smtClean="0"/>
              <a:t>my</a:t>
            </a:r>
            <a:r>
              <a:rPr lang="nl-NL" baseline="0" dirty="0" smtClean="0"/>
              <a:t> story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today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work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circularity</a:t>
            </a:r>
            <a:r>
              <a:rPr lang="nl-NL" baseline="0" dirty="0" smtClean="0"/>
              <a:t>.</a:t>
            </a:r>
            <a:r>
              <a:rPr lang="nl-NL" dirty="0" smtClean="0"/>
              <a:t> </a:t>
            </a:r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main</a:t>
            </a:r>
            <a:r>
              <a:rPr lang="nl-NL" dirty="0" smtClean="0"/>
              <a:t> question is: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makes</a:t>
            </a:r>
            <a:r>
              <a:rPr lang="nl-NL" dirty="0" smtClean="0"/>
              <a:t> a </a:t>
            </a:r>
            <a:r>
              <a:rPr lang="nl-NL" dirty="0" err="1" smtClean="0"/>
              <a:t>network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? </a:t>
            </a:r>
            <a:r>
              <a:rPr lang="nl-NL" dirty="0" err="1" smtClean="0"/>
              <a:t>I’d</a:t>
            </a:r>
            <a:r>
              <a:rPr lang="nl-NL" dirty="0" smtClean="0"/>
              <a:t> </a:t>
            </a:r>
            <a:r>
              <a:rPr lang="nl-NL" dirty="0" err="1" smtClean="0"/>
              <a:t>therefore</a:t>
            </a:r>
            <a:r>
              <a:rPr lang="nl-NL" dirty="0" smtClean="0"/>
              <a:t> </a:t>
            </a:r>
            <a:r>
              <a:rPr lang="nl-NL" baseline="0" dirty="0" err="1" smtClean="0"/>
              <a:t>like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show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short 1-minute movie:</a:t>
            </a:r>
          </a:p>
          <a:p>
            <a:endParaRPr lang="nl-NL" dirty="0" smtClean="0"/>
          </a:p>
          <a:p>
            <a:r>
              <a:rPr lang="nl-NL" dirty="0" err="1" smtClean="0"/>
              <a:t>https</a:t>
            </a:r>
            <a:r>
              <a:rPr lang="nl-NL" dirty="0" smtClean="0"/>
              <a:t>://</a:t>
            </a:r>
            <a:r>
              <a:rPr lang="nl-NL" dirty="0" err="1" smtClean="0"/>
              <a:t>www.youtube.com</a:t>
            </a:r>
            <a:r>
              <a:rPr lang="nl-NL" dirty="0" smtClean="0"/>
              <a:t>/</a:t>
            </a:r>
            <a:r>
              <a:rPr lang="nl-NL" dirty="0" err="1" smtClean="0"/>
              <a:t>watch?v</a:t>
            </a:r>
            <a:r>
              <a:rPr lang="nl-NL" dirty="0" smtClean="0"/>
              <a:t>=cfV1DEj09Tg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do you make things happen in the network economy? How do you </a:t>
            </a:r>
            <a:r>
              <a:rPr lang="en-US" dirty="0" err="1" smtClean="0"/>
              <a:t>organise</a:t>
            </a:r>
            <a:r>
              <a:rPr lang="en-US" dirty="0" smtClean="0"/>
              <a:t> and facilitate cooperation?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We need a reboot </a:t>
            </a:r>
            <a:r>
              <a:rPr lang="en-US" dirty="0" smtClean="0"/>
              <a:t>to a </a:t>
            </a:r>
            <a:r>
              <a:rPr lang="en-US" dirty="0"/>
              <a:t>circular economy. And where, in the old, </a:t>
            </a:r>
            <a:r>
              <a:rPr lang="en-US" dirty="0" smtClean="0"/>
              <a:t>linear, </a:t>
            </a:r>
            <a:r>
              <a:rPr lang="en-US" dirty="0"/>
              <a:t>economy everything started at the coffee machine: where is the coffee machine in the network economy?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WNKL </a:t>
            </a:r>
            <a:r>
              <a:rPr lang="en-US" dirty="0"/>
              <a:t>started out with this question 3 years ago. </a:t>
            </a:r>
            <a:r>
              <a:rPr lang="en-US" dirty="0" smtClean="0"/>
              <a:t>The </a:t>
            </a:r>
            <a:r>
              <a:rPr lang="en-US" dirty="0"/>
              <a:t>answer: by </a:t>
            </a:r>
            <a:r>
              <a:rPr lang="en-US" dirty="0" err="1"/>
              <a:t>organising</a:t>
            </a:r>
            <a:r>
              <a:rPr lang="en-US" dirty="0"/>
              <a:t> the ecosystem.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There’s so many freelancers in Amsterdam: 1 out of every 10 inhabitants (including babies and elderly).  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</a:p>
          <a:p>
            <a:pPr lvl="1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triggered you to set up your network?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hurdles did you need to jump in order to establish the network?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what stage of maturity is your network now?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see as the strength of your network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do you hope to be in 5 years’ time?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4C53-0671-4E46-90A7-33D4A834A7C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88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975225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What</a:t>
            </a:r>
            <a:r>
              <a:rPr kumimoji="0" lang="en-US" altLang="nl-NL" sz="1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does the ecosystem look like and what do we do to </a:t>
            </a:r>
            <a:r>
              <a:rPr kumimoji="0" lang="en-US" altLang="nl-NL" sz="12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organise</a:t>
            </a:r>
            <a:r>
              <a:rPr kumimoji="0" lang="en-US" altLang="nl-NL" sz="1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it?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nl-NL" i="1" baseline="0" dirty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1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First: Amsterdam is </a:t>
            </a:r>
            <a:r>
              <a:rPr kumimoji="0" lang="en-US" altLang="nl-NL" sz="1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freelance</a:t>
            </a:r>
            <a:r>
              <a:rPr kumimoji="0" lang="en-US" altLang="nl-NL" sz="1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capital: 1 out of 10 inhabitants, including infants and elderly are freelancing. And the  number is growing. Freelancers are a very </a:t>
            </a:r>
            <a:r>
              <a:rPr kumimoji="0" lang="en-US" altLang="nl-NL" sz="1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diverse</a:t>
            </a:r>
            <a:r>
              <a:rPr kumimoji="0" lang="en-US" altLang="nl-NL" sz="1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group of people: from earning more that the MP, to real poverty. </a:t>
            </a:r>
            <a:r>
              <a:rPr lang="en-US" altLang="nl-NL" i="1" dirty="0" smtClean="0"/>
              <a:t>Also Amsterdam-</a:t>
            </a:r>
            <a:r>
              <a:rPr lang="en-US" altLang="nl-NL" i="1" dirty="0" err="1" smtClean="0"/>
              <a:t>Noord</a:t>
            </a:r>
            <a:r>
              <a:rPr lang="en-US" altLang="nl-NL" i="1" dirty="0" smtClean="0"/>
              <a:t> is very diverse: </a:t>
            </a:r>
            <a:r>
              <a:rPr lang="en-US" altLang="nl-NL" b="1" i="1" dirty="0" smtClean="0"/>
              <a:t>gentrification</a:t>
            </a:r>
            <a:r>
              <a:rPr lang="en-US" altLang="nl-NL" i="1" dirty="0" smtClean="0"/>
              <a:t> is going fast. Where first the freelancers were the handy guys in the vans, now it’s the advisors on a bike carrying their laptops.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nl-NL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nl-NL" i="1" dirty="0" smtClean="0"/>
              <a:t>WNKL wants to unite this diversity and cross bridges. We’re all experts: we all love what we are doing! And in order to build a ‘local enterprise network’ or ‘coop’ you need everybody. Compare WNKL it with a multidisciplinary </a:t>
            </a:r>
            <a:r>
              <a:rPr lang="en-US" altLang="nl-NL" i="1" dirty="0" err="1" smtClean="0"/>
              <a:t>sustainabilty</a:t>
            </a:r>
            <a:r>
              <a:rPr lang="en-US" altLang="nl-NL" i="1" dirty="0" smtClean="0"/>
              <a:t> guild: both student and senior work together.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nl-NL" i="1" dirty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nl-NL" i="1" dirty="0" smtClean="0"/>
              <a:t>We have a tremendous </a:t>
            </a:r>
            <a:r>
              <a:rPr lang="en-US" altLang="nl-NL" b="1" i="1" dirty="0" smtClean="0"/>
              <a:t>opportunity</a:t>
            </a:r>
            <a:r>
              <a:rPr lang="en-US" altLang="nl-NL" i="1" dirty="0" smtClean="0"/>
              <a:t> with each other: just think: what </a:t>
            </a:r>
            <a:r>
              <a:rPr lang="en-US" altLang="nl-NL" i="1" dirty="0" err="1" smtClean="0"/>
              <a:t>AirBNB</a:t>
            </a:r>
            <a:r>
              <a:rPr lang="en-US" altLang="nl-NL" i="1" dirty="0" smtClean="0"/>
              <a:t> does and what all this knowledge can do when added together! Just illustrating it with the ‘</a:t>
            </a:r>
            <a:r>
              <a:rPr lang="en-US" altLang="nl-NL" b="1" i="1" dirty="0" err="1" smtClean="0"/>
              <a:t>Senseo</a:t>
            </a:r>
            <a:r>
              <a:rPr lang="en-US" altLang="nl-NL" i="1" dirty="0" smtClean="0"/>
              <a:t> effect’: this is a coffee machine that was invented by a coffee addict and technician together: you need </a:t>
            </a:r>
            <a:r>
              <a:rPr lang="en-US" altLang="nl-NL" i="1" dirty="0" err="1" smtClean="0"/>
              <a:t>multidisciplinarity</a:t>
            </a:r>
            <a:r>
              <a:rPr lang="en-US" altLang="nl-NL" i="1" dirty="0" smtClean="0"/>
              <a:t> and that’s what we’re </a:t>
            </a:r>
            <a:r>
              <a:rPr lang="en-US" altLang="nl-NL" i="1" dirty="0" err="1" smtClean="0"/>
              <a:t>organising</a:t>
            </a:r>
            <a:r>
              <a:rPr lang="en-US" altLang="nl-NL" i="1" dirty="0" smtClean="0"/>
              <a:t>!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nl-NL" i="1" dirty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nl-NL" i="1" dirty="0" smtClean="0"/>
              <a:t>Also, even in the same sector, people don’t know each other, or their networks.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nl-NL" i="1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nl-NL" i="1" dirty="0" smtClean="0"/>
              <a:t>WNKL </a:t>
            </a:r>
            <a:r>
              <a:rPr lang="en-US" altLang="nl-NL" i="1" dirty="0" err="1" smtClean="0"/>
              <a:t>organises</a:t>
            </a:r>
            <a:r>
              <a:rPr lang="en-US" altLang="nl-NL" i="1" dirty="0" smtClean="0"/>
              <a:t> and brokers. </a:t>
            </a:r>
            <a:r>
              <a:rPr lang="en-US" altLang="nl-NL" i="1" dirty="0" err="1" smtClean="0"/>
              <a:t>Hyperlocal</a:t>
            </a:r>
            <a:r>
              <a:rPr lang="en-US" altLang="nl-NL" i="1" dirty="0" smtClean="0"/>
              <a:t>: circular.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i="1" dirty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/>
              <a:t>Why? We want to </a:t>
            </a:r>
            <a:r>
              <a:rPr lang="en-US" i="1" dirty="0" err="1" smtClean="0"/>
              <a:t>organise</a:t>
            </a:r>
            <a:r>
              <a:rPr lang="en-US" i="1" dirty="0" smtClean="0"/>
              <a:t> system change by starting small and </a:t>
            </a:r>
            <a:r>
              <a:rPr lang="en-US" i="1" dirty="0" err="1" smtClean="0"/>
              <a:t>bottum</a:t>
            </a:r>
            <a:r>
              <a:rPr lang="en-US" i="1" dirty="0" smtClean="0"/>
              <a:t>-up. We collaborate with ‘big’ ‘friends’ all over </a:t>
            </a:r>
            <a:r>
              <a:rPr lang="en-US" i="1" dirty="0" err="1" smtClean="0"/>
              <a:t>Noord</a:t>
            </a:r>
            <a:r>
              <a:rPr lang="en-US" i="1" dirty="0" smtClean="0"/>
              <a:t>, like the local hospital, municipality and more. We work with change agents, because they will get the ‘peloton’ moving forward.</a:t>
            </a:r>
            <a:endParaRPr lang="nl-NL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nl-NL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nl-NL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nl-NL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4C53-0671-4E46-90A7-33D4A834A7C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54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000" dirty="0" err="1" smtClean="0"/>
              <a:t>What’s</a:t>
            </a:r>
            <a:r>
              <a:rPr lang="nl-NL" sz="1000" dirty="0" smtClean="0"/>
              <a:t> in </a:t>
            </a:r>
            <a:r>
              <a:rPr lang="nl-NL" sz="1000" dirty="0" err="1" smtClean="0"/>
              <a:t>it</a:t>
            </a:r>
            <a:r>
              <a:rPr lang="nl-NL" sz="1000" dirty="0" smtClean="0"/>
              <a:t> </a:t>
            </a:r>
            <a:r>
              <a:rPr lang="nl-NL" sz="1000" dirty="0" err="1" smtClean="0"/>
              <a:t>for</a:t>
            </a:r>
            <a:r>
              <a:rPr lang="nl-NL" sz="1000" dirty="0" smtClean="0"/>
              <a:t> </a:t>
            </a:r>
            <a:r>
              <a:rPr lang="nl-NL" sz="1000" dirty="0" err="1" smtClean="0"/>
              <a:t>everybody</a:t>
            </a:r>
            <a:r>
              <a:rPr lang="nl-NL" sz="1000" dirty="0" smtClean="0"/>
              <a:t>? See slide.</a:t>
            </a:r>
          </a:p>
          <a:p>
            <a:endParaRPr lang="nl-NL" sz="1000" dirty="0"/>
          </a:p>
          <a:p>
            <a:r>
              <a:rPr lang="nl-NL" sz="1000" b="1" dirty="0" err="1" smtClean="0"/>
              <a:t>What</a:t>
            </a:r>
            <a:r>
              <a:rPr lang="nl-NL" sz="1000" b="1" dirty="0" smtClean="0"/>
              <a:t> </a:t>
            </a:r>
            <a:r>
              <a:rPr lang="nl-NL" sz="1000" b="1" dirty="0"/>
              <a:t>we do:</a:t>
            </a:r>
          </a:p>
          <a:p>
            <a:endParaRPr lang="nl-NL" sz="1000" dirty="0"/>
          </a:p>
          <a:p>
            <a:pPr marL="228600" indent="-228600">
              <a:buAutoNum type="arabicPeriod"/>
            </a:pPr>
            <a:r>
              <a:rPr lang="nl-NL" sz="1000" dirty="0" err="1"/>
              <a:t>CoP</a:t>
            </a:r>
            <a:r>
              <a:rPr lang="nl-NL" sz="1000" dirty="0"/>
              <a:t>: </a:t>
            </a:r>
            <a:r>
              <a:rPr lang="nl-NL" sz="1000" dirty="0" err="1"/>
              <a:t>sharing</a:t>
            </a:r>
            <a:r>
              <a:rPr lang="nl-NL" sz="1000" dirty="0"/>
              <a:t> </a:t>
            </a:r>
            <a:r>
              <a:rPr lang="nl-NL" sz="1000" dirty="0" err="1"/>
              <a:t>knowledge</a:t>
            </a:r>
            <a:r>
              <a:rPr lang="nl-NL" sz="1000" dirty="0"/>
              <a:t>: </a:t>
            </a:r>
            <a:r>
              <a:rPr lang="nl-NL" sz="1000" dirty="0" err="1"/>
              <a:t>tremendous</a:t>
            </a:r>
            <a:r>
              <a:rPr lang="nl-NL" sz="1000" dirty="0"/>
              <a:t> </a:t>
            </a:r>
            <a:r>
              <a:rPr lang="nl-NL" sz="1000" dirty="0" err="1"/>
              <a:t>need</a:t>
            </a:r>
            <a:r>
              <a:rPr lang="nl-NL" sz="1000" dirty="0"/>
              <a:t>! </a:t>
            </a:r>
            <a:r>
              <a:rPr lang="nl-NL" sz="1000" dirty="0" err="1"/>
              <a:t>Offering</a:t>
            </a:r>
            <a:r>
              <a:rPr lang="nl-NL" sz="1000" dirty="0"/>
              <a:t> </a:t>
            </a:r>
            <a:r>
              <a:rPr lang="nl-NL" sz="1000" dirty="0" err="1"/>
              <a:t>sustainable</a:t>
            </a:r>
            <a:r>
              <a:rPr lang="nl-NL" sz="1000" dirty="0"/>
              <a:t> </a:t>
            </a:r>
            <a:r>
              <a:rPr lang="nl-NL" sz="1000" dirty="0" err="1"/>
              <a:t>perspectives</a:t>
            </a:r>
            <a:r>
              <a:rPr lang="nl-NL" sz="1000" dirty="0"/>
              <a:t> </a:t>
            </a:r>
            <a:r>
              <a:rPr lang="nl-NL" sz="1000" dirty="0" err="1"/>
              <a:t>for</a:t>
            </a:r>
            <a:r>
              <a:rPr lang="nl-NL" sz="1000" dirty="0"/>
              <a:t> business management .</a:t>
            </a:r>
          </a:p>
          <a:p>
            <a:pPr marL="228600" indent="-228600">
              <a:buAutoNum type="arabicPeriod"/>
            </a:pPr>
            <a:r>
              <a:rPr lang="nl-NL" sz="1000" dirty="0" err="1"/>
              <a:t>Innovation</a:t>
            </a:r>
            <a:r>
              <a:rPr lang="nl-NL" sz="1000" dirty="0"/>
              <a:t> labs: </a:t>
            </a:r>
            <a:r>
              <a:rPr lang="nl-NL" sz="1000" dirty="0" err="1"/>
              <a:t>local</a:t>
            </a:r>
            <a:r>
              <a:rPr lang="nl-NL" sz="1000" dirty="0"/>
              <a:t> </a:t>
            </a:r>
            <a:r>
              <a:rPr lang="nl-NL" sz="1000" dirty="0" err="1"/>
              <a:t>sustainable</a:t>
            </a:r>
            <a:r>
              <a:rPr lang="nl-NL" sz="1000" dirty="0"/>
              <a:t> </a:t>
            </a:r>
            <a:r>
              <a:rPr lang="nl-NL" sz="1000" dirty="0" err="1"/>
              <a:t>quick</a:t>
            </a:r>
            <a:r>
              <a:rPr lang="nl-NL" sz="1000" dirty="0"/>
              <a:t> </a:t>
            </a:r>
            <a:r>
              <a:rPr lang="nl-NL" sz="1000" dirty="0" err="1"/>
              <a:t>wins</a:t>
            </a:r>
            <a:r>
              <a:rPr lang="nl-NL" sz="1000" dirty="0"/>
              <a:t>! </a:t>
            </a:r>
            <a:r>
              <a:rPr lang="nl-NL" sz="1000" dirty="0" err="1"/>
              <a:t>Like</a:t>
            </a:r>
            <a:r>
              <a:rPr lang="nl-NL" sz="1000" dirty="0"/>
              <a:t> the </a:t>
            </a:r>
            <a:r>
              <a:rPr lang="nl-NL" sz="1000" dirty="0" err="1"/>
              <a:t>hospital</a:t>
            </a:r>
            <a:r>
              <a:rPr lang="nl-NL" sz="1000" dirty="0"/>
              <a:t>: on </a:t>
            </a:r>
            <a:r>
              <a:rPr lang="nl-NL" sz="1000" dirty="0" err="1"/>
              <a:t>procurement</a:t>
            </a:r>
            <a:r>
              <a:rPr lang="nl-NL" sz="1000" dirty="0"/>
              <a:t>, waste, energy, food, water, </a:t>
            </a:r>
            <a:r>
              <a:rPr lang="nl-NL" sz="1000" dirty="0" err="1"/>
              <a:t>local</a:t>
            </a:r>
            <a:r>
              <a:rPr lang="nl-NL" sz="1000" dirty="0"/>
              <a:t>.</a:t>
            </a:r>
          </a:p>
          <a:p>
            <a:pPr marL="228600" indent="-228600">
              <a:buAutoNum type="arabicPeriod"/>
            </a:pPr>
            <a:r>
              <a:rPr lang="nl-NL" sz="1000" dirty="0" err="1"/>
              <a:t>Campaigning</a:t>
            </a:r>
            <a:r>
              <a:rPr lang="nl-NL" sz="1000" dirty="0"/>
              <a:t>: </a:t>
            </a:r>
            <a:r>
              <a:rPr lang="nl-NL" sz="1000" dirty="0" err="1"/>
              <a:t>like</a:t>
            </a:r>
            <a:r>
              <a:rPr lang="nl-NL" sz="1000" dirty="0"/>
              <a:t> the ‘</a:t>
            </a:r>
            <a:r>
              <a:rPr lang="nl-NL" sz="1000" dirty="0" err="1"/>
              <a:t>Greenest</a:t>
            </a:r>
            <a:r>
              <a:rPr lang="nl-NL" sz="1000" dirty="0"/>
              <a:t> Day of Amsterdam’ in </a:t>
            </a:r>
            <a:r>
              <a:rPr lang="nl-NL" sz="1000" dirty="0" err="1"/>
              <a:t>October</a:t>
            </a:r>
            <a:r>
              <a:rPr lang="nl-NL" sz="1000" dirty="0"/>
              <a:t>: </a:t>
            </a:r>
            <a:r>
              <a:rPr lang="nl-NL" sz="1000" dirty="0" err="1"/>
              <a:t>local</a:t>
            </a:r>
            <a:r>
              <a:rPr lang="nl-NL" sz="1000" dirty="0"/>
              <a:t> </a:t>
            </a:r>
            <a:r>
              <a:rPr lang="nl-NL" sz="1000" dirty="0" err="1"/>
              <a:t>projects</a:t>
            </a:r>
            <a:r>
              <a:rPr lang="nl-NL" sz="1000" dirty="0"/>
              <a:t> in cooperation.</a:t>
            </a:r>
          </a:p>
          <a:p>
            <a:pPr marL="0" indent="0">
              <a:buNone/>
            </a:pPr>
            <a:endParaRPr lang="nl-NL" sz="1000" b="1" dirty="0" smtClean="0">
              <a:latin typeface="+mj-lt"/>
            </a:endParaRPr>
          </a:p>
          <a:p>
            <a:pPr marL="0" indent="0">
              <a:buNone/>
            </a:pPr>
            <a:endParaRPr lang="nl-NL" sz="1000" b="1" dirty="0">
              <a:latin typeface="+mj-lt"/>
            </a:endParaRPr>
          </a:p>
          <a:p>
            <a:pPr marL="0" indent="0">
              <a:buNone/>
            </a:pPr>
            <a:r>
              <a:rPr lang="nl-NL" sz="1000" b="1" dirty="0" smtClean="0">
                <a:latin typeface="+mj-lt"/>
              </a:rPr>
              <a:t>We </a:t>
            </a:r>
            <a:r>
              <a:rPr lang="nl-NL" sz="1000" b="1" dirty="0" err="1" smtClean="0">
                <a:latin typeface="+mj-lt"/>
              </a:rPr>
              <a:t>aim</a:t>
            </a:r>
            <a:r>
              <a:rPr lang="nl-NL" sz="1000" b="1" dirty="0" smtClean="0">
                <a:latin typeface="+mj-lt"/>
              </a:rPr>
              <a:t> </a:t>
            </a:r>
            <a:r>
              <a:rPr lang="nl-NL" sz="1000" b="1" dirty="0" err="1" smtClean="0">
                <a:latin typeface="+mj-lt"/>
              </a:rPr>
              <a:t>to</a:t>
            </a:r>
            <a:r>
              <a:rPr lang="nl-NL" sz="1000" b="1" dirty="0" smtClean="0">
                <a:latin typeface="+mj-lt"/>
              </a:rPr>
              <a:t> </a:t>
            </a:r>
            <a:r>
              <a:rPr lang="nl-NL" sz="1000" b="1" dirty="0" err="1" smtClean="0">
                <a:latin typeface="+mj-lt"/>
              </a:rPr>
              <a:t>achieve</a:t>
            </a:r>
            <a:r>
              <a:rPr lang="nl-NL" sz="1000" b="1" dirty="0" smtClean="0">
                <a:latin typeface="+mj-lt"/>
              </a:rPr>
              <a:t>:</a:t>
            </a:r>
            <a:r>
              <a:rPr lang="nl-NL" sz="1000" dirty="0">
                <a:latin typeface="+mj-lt"/>
              </a:rPr>
              <a:t> </a:t>
            </a:r>
            <a:r>
              <a:rPr lang="nl-NL" sz="1000" dirty="0" err="1" smtClean="0">
                <a:latin typeface="+mj-lt"/>
              </a:rPr>
              <a:t>local</a:t>
            </a:r>
            <a:r>
              <a:rPr lang="nl-NL" sz="1000" dirty="0" smtClean="0">
                <a:latin typeface="+mj-lt"/>
              </a:rPr>
              <a:t> </a:t>
            </a:r>
            <a:r>
              <a:rPr lang="nl-NL" sz="1000" dirty="0" err="1" smtClean="0">
                <a:latin typeface="+mj-lt"/>
              </a:rPr>
              <a:t>innovation</a:t>
            </a:r>
            <a:r>
              <a:rPr lang="nl-NL" sz="1000" dirty="0" smtClean="0">
                <a:latin typeface="+mj-lt"/>
              </a:rPr>
              <a:t> in </a:t>
            </a:r>
            <a:r>
              <a:rPr lang="nl-NL" sz="1000" dirty="0" err="1" smtClean="0">
                <a:latin typeface="+mj-lt"/>
              </a:rPr>
              <a:t>production</a:t>
            </a:r>
            <a:r>
              <a:rPr lang="nl-NL" sz="1000" dirty="0" smtClean="0">
                <a:latin typeface="+mj-lt"/>
              </a:rPr>
              <a:t>, </a:t>
            </a:r>
            <a:r>
              <a:rPr lang="nl-NL" sz="1000" dirty="0" err="1" smtClean="0">
                <a:latin typeface="+mj-lt"/>
              </a:rPr>
              <a:t>consumption</a:t>
            </a:r>
            <a:r>
              <a:rPr lang="nl-NL" sz="1000" dirty="0" smtClean="0">
                <a:latin typeface="+mj-lt"/>
              </a:rPr>
              <a:t> </a:t>
            </a:r>
            <a:r>
              <a:rPr lang="nl-NL" sz="1000" dirty="0" err="1" smtClean="0">
                <a:latin typeface="+mj-lt"/>
              </a:rPr>
              <a:t>and</a:t>
            </a:r>
            <a:r>
              <a:rPr lang="nl-NL" sz="1000" dirty="0" smtClean="0">
                <a:latin typeface="+mj-lt"/>
              </a:rPr>
              <a:t> </a:t>
            </a:r>
            <a:r>
              <a:rPr lang="nl-NL" sz="1000" dirty="0" err="1" smtClean="0">
                <a:latin typeface="+mj-lt"/>
              </a:rPr>
              <a:t>distribution</a:t>
            </a:r>
            <a:r>
              <a:rPr lang="nl-NL" sz="1000" dirty="0">
                <a:latin typeface="+mj-lt"/>
              </a:rPr>
              <a:t> </a:t>
            </a:r>
            <a:r>
              <a:rPr lang="nl-NL" sz="1000" dirty="0" err="1" smtClean="0">
                <a:latin typeface="+mj-lt"/>
              </a:rPr>
              <a:t>and</a:t>
            </a:r>
            <a:r>
              <a:rPr lang="nl-NL" sz="1000" dirty="0" smtClean="0">
                <a:latin typeface="+mj-lt"/>
              </a:rPr>
              <a:t> </a:t>
            </a:r>
            <a:r>
              <a:rPr lang="nl-NL" sz="1000" dirty="0" err="1" smtClean="0">
                <a:latin typeface="+mj-lt"/>
              </a:rPr>
              <a:t>contribute</a:t>
            </a:r>
            <a:r>
              <a:rPr lang="nl-NL" sz="1000" dirty="0" smtClean="0">
                <a:latin typeface="+mj-lt"/>
              </a:rPr>
              <a:t> </a:t>
            </a:r>
            <a:r>
              <a:rPr lang="nl-NL" sz="1000" dirty="0" err="1" smtClean="0">
                <a:latin typeface="+mj-lt"/>
              </a:rPr>
              <a:t>to</a:t>
            </a:r>
            <a:r>
              <a:rPr lang="nl-NL" sz="1000" dirty="0" smtClean="0">
                <a:latin typeface="+mj-lt"/>
              </a:rPr>
              <a:t> </a:t>
            </a:r>
            <a:r>
              <a:rPr lang="nl-NL" sz="1000" dirty="0" err="1" smtClean="0">
                <a:latin typeface="+mj-lt"/>
              </a:rPr>
              <a:t>local</a:t>
            </a:r>
            <a:r>
              <a:rPr lang="nl-NL" sz="1000" dirty="0" smtClean="0">
                <a:latin typeface="+mj-lt"/>
              </a:rPr>
              <a:t> </a:t>
            </a:r>
            <a:r>
              <a:rPr lang="nl-NL" sz="1000" dirty="0" err="1" smtClean="0">
                <a:latin typeface="+mj-lt"/>
              </a:rPr>
              <a:t>programmes</a:t>
            </a:r>
            <a:r>
              <a:rPr lang="nl-NL" sz="1000" dirty="0" smtClean="0">
                <a:latin typeface="+mj-lt"/>
              </a:rPr>
              <a:t> </a:t>
            </a:r>
            <a:r>
              <a:rPr lang="nl-NL" sz="1000" dirty="0" err="1" smtClean="0">
                <a:latin typeface="+mj-lt"/>
              </a:rPr>
              <a:t>such</a:t>
            </a:r>
            <a:r>
              <a:rPr lang="nl-NL" sz="1000" dirty="0" smtClean="0">
                <a:latin typeface="+mj-lt"/>
              </a:rPr>
              <a:t> as clean(er) air, </a:t>
            </a:r>
            <a:r>
              <a:rPr lang="nl-NL" sz="1000" dirty="0" err="1" smtClean="0">
                <a:latin typeface="+mj-lt"/>
              </a:rPr>
              <a:t>climate</a:t>
            </a:r>
            <a:r>
              <a:rPr lang="nl-NL" sz="1000" dirty="0" smtClean="0">
                <a:latin typeface="+mj-lt"/>
              </a:rPr>
              <a:t> </a:t>
            </a:r>
            <a:r>
              <a:rPr lang="nl-NL" sz="1000" dirty="0" err="1" smtClean="0">
                <a:latin typeface="+mj-lt"/>
              </a:rPr>
              <a:t>proof</a:t>
            </a:r>
            <a:r>
              <a:rPr lang="nl-NL" sz="1000" dirty="0" smtClean="0">
                <a:latin typeface="+mj-lt"/>
              </a:rPr>
              <a:t> </a:t>
            </a:r>
            <a:r>
              <a:rPr lang="nl-NL" sz="1000" dirty="0" err="1" smtClean="0">
                <a:latin typeface="+mj-lt"/>
              </a:rPr>
              <a:t>city</a:t>
            </a:r>
            <a:r>
              <a:rPr lang="nl-NL" sz="1000" dirty="0" smtClean="0">
                <a:latin typeface="+mj-lt"/>
              </a:rPr>
              <a:t>, </a:t>
            </a:r>
            <a:r>
              <a:rPr lang="nl-NL" sz="1000" dirty="0" err="1" smtClean="0">
                <a:latin typeface="+mj-lt"/>
              </a:rPr>
              <a:t>circular</a:t>
            </a:r>
            <a:r>
              <a:rPr lang="nl-NL" sz="1000" dirty="0" smtClean="0">
                <a:latin typeface="+mj-lt"/>
              </a:rPr>
              <a:t> </a:t>
            </a:r>
            <a:r>
              <a:rPr lang="nl-NL" sz="1000" dirty="0" err="1" smtClean="0">
                <a:latin typeface="+mj-lt"/>
              </a:rPr>
              <a:t>economy</a:t>
            </a:r>
            <a:r>
              <a:rPr lang="nl-NL" sz="1000" dirty="0" smtClean="0">
                <a:latin typeface="+mj-lt"/>
              </a:rPr>
              <a:t>, </a:t>
            </a:r>
            <a:r>
              <a:rPr lang="nl-NL" sz="1000" dirty="0" err="1" smtClean="0">
                <a:latin typeface="+mj-lt"/>
              </a:rPr>
              <a:t>sustainable</a:t>
            </a:r>
            <a:r>
              <a:rPr lang="nl-NL" sz="1000" dirty="0" smtClean="0">
                <a:latin typeface="+mj-lt"/>
              </a:rPr>
              <a:t> energy</a:t>
            </a:r>
          </a:p>
          <a:p>
            <a:pPr marL="0" indent="0">
              <a:buNone/>
            </a:pPr>
            <a:endParaRPr lang="nl-NL" sz="1000" dirty="0" smtClean="0">
              <a:latin typeface="+mj-lt"/>
            </a:endParaRPr>
          </a:p>
          <a:p>
            <a:pPr marL="0" indent="0">
              <a:buNone/>
            </a:pPr>
            <a:r>
              <a:rPr lang="nl-NL" sz="1000" b="1" dirty="0" err="1" smtClean="0">
                <a:latin typeface="+mj-lt"/>
                <a:sym typeface="Wingdings" panose="05000000000000000000" pitchFamily="2" charset="2"/>
              </a:rPr>
              <a:t>We’re</a:t>
            </a:r>
            <a:r>
              <a:rPr lang="nl-NL" sz="1000" b="1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nl-NL" sz="1000" b="1" dirty="0" err="1" smtClean="0">
                <a:latin typeface="+mj-lt"/>
                <a:sym typeface="Wingdings" panose="05000000000000000000" pitchFamily="2" charset="2"/>
              </a:rPr>
              <a:t>working</a:t>
            </a:r>
            <a:r>
              <a:rPr lang="nl-NL" sz="1000" b="1" dirty="0" smtClean="0">
                <a:latin typeface="+mj-lt"/>
                <a:sym typeface="Wingdings" panose="05000000000000000000" pitchFamily="2" charset="2"/>
              </a:rPr>
              <a:t> on a map  or </a:t>
            </a:r>
            <a:r>
              <a:rPr lang="nl-NL" sz="1000" b="1" dirty="0" err="1" smtClean="0">
                <a:latin typeface="+mj-lt"/>
                <a:sym typeface="Wingdings" panose="05000000000000000000" pitchFamily="2" charset="2"/>
              </a:rPr>
              <a:t>other</a:t>
            </a:r>
            <a:r>
              <a:rPr lang="nl-NL" sz="1000" b="1" dirty="0" smtClean="0">
                <a:latin typeface="+mj-lt"/>
                <a:sym typeface="Wingdings" panose="05000000000000000000" pitchFamily="2" charset="2"/>
              </a:rPr>
              <a:t> tool: </a:t>
            </a:r>
          </a:p>
          <a:p>
            <a:pPr marL="0" indent="0">
              <a:buNone/>
            </a:pPr>
            <a:r>
              <a:rPr lang="nl-NL" sz="1000" b="1" dirty="0">
                <a:latin typeface="+mj-lt"/>
                <a:sym typeface="Wingdings" panose="05000000000000000000" pitchFamily="2" charset="2"/>
              </a:rPr>
              <a:t>	</a:t>
            </a:r>
            <a:r>
              <a:rPr lang="nl-NL" sz="1000" b="1" dirty="0" err="1" smtClean="0">
                <a:latin typeface="+mj-lt"/>
                <a:sym typeface="Wingdings" panose="05000000000000000000" pitchFamily="2" charset="2"/>
              </a:rPr>
              <a:t>to</a:t>
            </a:r>
            <a:r>
              <a:rPr lang="nl-NL" sz="1000" b="1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nl-NL" sz="1000" b="1" dirty="0" err="1" smtClean="0">
                <a:latin typeface="+mj-lt"/>
                <a:sym typeface="Wingdings" panose="05000000000000000000" pitchFamily="2" charset="2"/>
              </a:rPr>
              <a:t>provide</a:t>
            </a:r>
            <a:r>
              <a:rPr lang="nl-NL" sz="1000" b="1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nl-NL" sz="1000" b="1" dirty="0" err="1" smtClean="0">
                <a:latin typeface="+mj-lt"/>
                <a:sym typeface="Wingdings" panose="05000000000000000000" pitchFamily="2" charset="2"/>
              </a:rPr>
              <a:t>sustainable</a:t>
            </a:r>
            <a:r>
              <a:rPr lang="nl-NL" sz="1000" b="1" dirty="0" smtClean="0">
                <a:latin typeface="+mj-lt"/>
                <a:sym typeface="Wingdings" panose="05000000000000000000" pitchFamily="2" charset="2"/>
              </a:rPr>
              <a:t> options </a:t>
            </a:r>
            <a:r>
              <a:rPr lang="nl-NL" sz="1000" b="1" dirty="0" err="1" smtClean="0">
                <a:latin typeface="+mj-lt"/>
                <a:sym typeface="Wingdings" panose="05000000000000000000" pitchFamily="2" charset="2"/>
              </a:rPr>
              <a:t>and</a:t>
            </a:r>
            <a:r>
              <a:rPr lang="nl-NL" sz="1000" b="1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nl-NL" sz="1000" b="1" dirty="0" err="1" smtClean="0">
                <a:latin typeface="+mj-lt"/>
                <a:sym typeface="Wingdings" panose="05000000000000000000" pitchFamily="2" charset="2"/>
              </a:rPr>
              <a:t>knowledge</a:t>
            </a:r>
            <a:r>
              <a:rPr lang="nl-NL" sz="1000" b="1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nl-NL" sz="1000" b="1" dirty="0" err="1" smtClean="0">
                <a:latin typeface="+mj-lt"/>
                <a:sym typeface="Wingdings" panose="05000000000000000000" pitchFamily="2" charset="2"/>
              </a:rPr>
              <a:t>to</a:t>
            </a:r>
            <a:r>
              <a:rPr lang="nl-NL" sz="1000" b="1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nl-NL" sz="1000" b="1" dirty="0" err="1" smtClean="0">
                <a:latin typeface="+mj-lt"/>
                <a:sym typeface="Wingdings" panose="05000000000000000000" pitchFamily="2" charset="2"/>
              </a:rPr>
              <a:t>locals</a:t>
            </a:r>
            <a:endParaRPr lang="nl-NL" sz="1000" b="1" dirty="0" smtClean="0">
              <a:latin typeface="+mj-lt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1000" b="1" dirty="0">
                <a:latin typeface="+mj-lt"/>
                <a:sym typeface="Wingdings" panose="05000000000000000000" pitchFamily="2" charset="2"/>
              </a:rPr>
              <a:t>	</a:t>
            </a:r>
            <a:r>
              <a:rPr lang="nl-NL" sz="1000" b="1" dirty="0" err="1" smtClean="0">
                <a:latin typeface="+mj-lt"/>
                <a:sym typeface="Wingdings" panose="05000000000000000000" pitchFamily="2" charset="2"/>
              </a:rPr>
              <a:t>to</a:t>
            </a:r>
            <a:r>
              <a:rPr lang="nl-NL" sz="1000" b="1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nl-NL" sz="1000" b="1" dirty="0" err="1" smtClean="0">
                <a:latin typeface="+mj-lt"/>
                <a:sym typeface="Wingdings" panose="05000000000000000000" pitchFamily="2" charset="2"/>
              </a:rPr>
              <a:t>facilitate</a:t>
            </a:r>
            <a:r>
              <a:rPr lang="nl-NL" sz="1000" b="1" dirty="0" smtClean="0">
                <a:latin typeface="+mj-lt"/>
                <a:sym typeface="Wingdings" panose="05000000000000000000" pitchFamily="2" charset="2"/>
              </a:rPr>
              <a:t> cooperation</a:t>
            </a:r>
            <a:r>
              <a:rPr lang="nl-NL" sz="1000" dirty="0" smtClean="0">
                <a:latin typeface="+mj-lt"/>
                <a:sym typeface="Wingdings" panose="05000000000000000000" pitchFamily="2" charset="2"/>
              </a:rPr>
              <a:t>. </a:t>
            </a:r>
          </a:p>
          <a:p>
            <a:pPr marL="0" indent="0">
              <a:buNone/>
            </a:pPr>
            <a:r>
              <a:rPr lang="nl-NL" sz="1000" dirty="0" err="1" smtClean="0">
                <a:latin typeface="+mj-lt"/>
                <a:sym typeface="Wingdings" panose="05000000000000000000" pitchFamily="2" charset="2"/>
              </a:rPr>
              <a:t>We’re</a:t>
            </a:r>
            <a:r>
              <a:rPr lang="nl-NL" sz="10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nl-NL" sz="1000" dirty="0" err="1" smtClean="0">
                <a:latin typeface="+mj-lt"/>
                <a:sym typeface="Wingdings" panose="05000000000000000000" pitchFamily="2" charset="2"/>
              </a:rPr>
              <a:t>looking</a:t>
            </a:r>
            <a:r>
              <a:rPr lang="nl-NL" sz="10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nl-NL" sz="1000" dirty="0" err="1" smtClean="0">
                <a:latin typeface="+mj-lt"/>
                <a:sym typeface="Wingdings" panose="05000000000000000000" pitchFamily="2" charset="2"/>
              </a:rPr>
              <a:t>to</a:t>
            </a:r>
            <a:r>
              <a:rPr lang="nl-NL" sz="10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nl-NL" sz="1000" dirty="0" err="1" smtClean="0">
                <a:latin typeface="+mj-lt"/>
                <a:sym typeface="Wingdings" panose="05000000000000000000" pitchFamily="2" charset="2"/>
              </a:rPr>
              <a:t>develop</a:t>
            </a:r>
            <a:r>
              <a:rPr lang="nl-NL" sz="1000" dirty="0" smtClean="0">
                <a:latin typeface="+mj-lt"/>
                <a:sym typeface="Wingdings" panose="05000000000000000000" pitchFamily="2" charset="2"/>
              </a:rPr>
              <a:t> a </a:t>
            </a:r>
            <a:r>
              <a:rPr lang="nl-NL" sz="1000" dirty="0" err="1" smtClean="0">
                <a:latin typeface="+mj-lt"/>
                <a:sym typeface="Wingdings" panose="05000000000000000000" pitchFamily="2" charset="2"/>
              </a:rPr>
              <a:t>sustainable</a:t>
            </a:r>
            <a:r>
              <a:rPr lang="nl-NL" sz="10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nl-NL" sz="1000" dirty="0" err="1" smtClean="0">
                <a:latin typeface="+mj-lt"/>
                <a:sym typeface="Wingdings" panose="05000000000000000000" pitchFamily="2" charset="2"/>
              </a:rPr>
              <a:t>local</a:t>
            </a:r>
            <a:r>
              <a:rPr lang="nl-NL" sz="10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nl-NL" sz="1000" dirty="0" err="1" smtClean="0">
                <a:latin typeface="+mj-lt"/>
                <a:sym typeface="Wingdings" panose="05000000000000000000" pitchFamily="2" charset="2"/>
              </a:rPr>
              <a:t>currency</a:t>
            </a:r>
            <a:r>
              <a:rPr lang="nl-NL" sz="1000" dirty="0" smtClean="0">
                <a:latin typeface="+mj-lt"/>
                <a:sym typeface="Wingdings" panose="05000000000000000000" pitchFamily="2" charset="2"/>
              </a:rPr>
              <a:t> in the </a:t>
            </a:r>
            <a:r>
              <a:rPr lang="nl-NL" sz="1000" dirty="0" err="1" smtClean="0">
                <a:latin typeface="+mj-lt"/>
                <a:sym typeface="Wingdings" panose="05000000000000000000" pitchFamily="2" charset="2"/>
              </a:rPr>
              <a:t>future</a:t>
            </a:r>
            <a:r>
              <a:rPr lang="nl-NL" sz="1000" dirty="0" smtClean="0">
                <a:latin typeface="+mj-lt"/>
                <a:sym typeface="Wingdings" panose="05000000000000000000" pitchFamily="2" charset="2"/>
              </a:rPr>
              <a:t>, </a:t>
            </a:r>
            <a:r>
              <a:rPr lang="nl-NL" sz="1000" dirty="0" err="1" smtClean="0">
                <a:latin typeface="+mj-lt"/>
                <a:sym typeface="Wingdings" panose="05000000000000000000" pitchFamily="2" charset="2"/>
              </a:rPr>
              <a:t>maybe</a:t>
            </a:r>
            <a:r>
              <a:rPr lang="nl-NL" sz="10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nl-NL" sz="1000" dirty="0" err="1" smtClean="0">
                <a:latin typeface="+mj-lt"/>
                <a:sym typeface="Wingdings" panose="05000000000000000000" pitchFamily="2" charset="2"/>
              </a:rPr>
              <a:t>working</a:t>
            </a:r>
            <a:r>
              <a:rPr lang="nl-NL" sz="10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nl-NL" sz="1000" dirty="0" err="1" smtClean="0">
                <a:latin typeface="+mj-lt"/>
                <a:sym typeface="Wingdings" panose="05000000000000000000" pitchFamily="2" charset="2"/>
              </a:rPr>
              <a:t>together</a:t>
            </a:r>
            <a:r>
              <a:rPr lang="nl-NL" sz="10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nl-NL" sz="1000" dirty="0" err="1" smtClean="0">
                <a:latin typeface="+mj-lt"/>
                <a:sym typeface="Wingdings" panose="05000000000000000000" pitchFamily="2" charset="2"/>
              </a:rPr>
              <a:t>with</a:t>
            </a:r>
            <a:r>
              <a:rPr lang="nl-NL" sz="1000" dirty="0" smtClean="0">
                <a:latin typeface="+mj-lt"/>
                <a:sym typeface="Wingdings" panose="05000000000000000000" pitchFamily="2" charset="2"/>
              </a:rPr>
              <a:t> the energy </a:t>
            </a:r>
            <a:r>
              <a:rPr lang="nl-NL" sz="1000" dirty="0" err="1" smtClean="0">
                <a:latin typeface="+mj-lt"/>
                <a:sym typeface="Wingdings" panose="05000000000000000000" pitchFamily="2" charset="2"/>
              </a:rPr>
              <a:t>coin</a:t>
            </a:r>
            <a:r>
              <a:rPr lang="nl-NL" sz="1000" dirty="0" smtClean="0">
                <a:latin typeface="+mj-lt"/>
                <a:sym typeface="Wingdings" panose="05000000000000000000" pitchFamily="2" charset="2"/>
              </a:rPr>
              <a:t> foundation.</a:t>
            </a:r>
          </a:p>
          <a:p>
            <a:pPr marL="0" indent="0">
              <a:buNone/>
            </a:pPr>
            <a:endParaRPr lang="nl-NL" sz="1000" dirty="0" smtClean="0">
              <a:latin typeface="+mj-lt"/>
            </a:endParaRPr>
          </a:p>
          <a:p>
            <a:pPr marL="228600" indent="-228600">
              <a:buAutoNum type="arabicPeriod"/>
            </a:pPr>
            <a:endParaRPr lang="nl-NL" sz="1000" dirty="0" smtClean="0">
              <a:latin typeface="+mj-lt"/>
            </a:endParaRPr>
          </a:p>
          <a:p>
            <a:endParaRPr lang="nl-NL" sz="1000" dirty="0" smtClean="0">
              <a:latin typeface="+mj-lt"/>
            </a:endParaRPr>
          </a:p>
          <a:p>
            <a:endParaRPr lang="nl-NL" sz="1000" dirty="0" smtClean="0">
              <a:latin typeface="+mj-lt"/>
            </a:endParaRPr>
          </a:p>
          <a:p>
            <a:pPr marL="0" indent="0">
              <a:buNone/>
            </a:pPr>
            <a:endParaRPr lang="nl-NL" sz="1000" dirty="0" smtClean="0">
              <a:latin typeface="+mj-lt"/>
            </a:endParaRPr>
          </a:p>
          <a:p>
            <a:endParaRPr lang="nl-NL" sz="1000" dirty="0">
              <a:latin typeface="+mj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4C53-0671-4E46-90A7-33D4A834A7C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47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5210175"/>
          </a:xfrm>
        </p:spPr>
        <p:txBody>
          <a:bodyPr/>
          <a:lstStyle/>
          <a:p>
            <a:r>
              <a:rPr lang="nl-NL" sz="1000" b="1" dirty="0" smtClean="0">
                <a:latin typeface="+mj-lt"/>
              </a:rPr>
              <a:t>How do we do the </a:t>
            </a:r>
            <a:r>
              <a:rPr lang="nl-NL" sz="1000" b="1" dirty="0" err="1" smtClean="0">
                <a:latin typeface="+mj-lt"/>
              </a:rPr>
              <a:t>campaigning</a:t>
            </a:r>
            <a:r>
              <a:rPr lang="nl-NL" sz="1000" dirty="0" smtClean="0">
                <a:latin typeface="+mj-lt"/>
              </a:rPr>
              <a:t>? </a:t>
            </a:r>
            <a:r>
              <a:rPr lang="nl-NL" sz="1000" dirty="0"/>
              <a:t>Marshall: </a:t>
            </a:r>
            <a:r>
              <a:rPr lang="nl-NL" sz="1000" dirty="0" err="1"/>
              <a:t>climate</a:t>
            </a:r>
            <a:r>
              <a:rPr lang="nl-NL" sz="1000" dirty="0"/>
              <a:t> change </a:t>
            </a:r>
            <a:r>
              <a:rPr lang="nl-NL" sz="1000" dirty="0" err="1"/>
              <a:t>exists</a:t>
            </a:r>
            <a:r>
              <a:rPr lang="nl-NL" sz="1000" dirty="0"/>
              <a:t> </a:t>
            </a:r>
            <a:r>
              <a:rPr lang="nl-NL" sz="1000" dirty="0" err="1"/>
              <a:t>for</a:t>
            </a:r>
            <a:r>
              <a:rPr lang="nl-NL" sz="1000" dirty="0"/>
              <a:t> </a:t>
            </a:r>
            <a:r>
              <a:rPr lang="nl-NL" sz="1000" dirty="0" err="1"/>
              <a:t>us</a:t>
            </a:r>
            <a:r>
              <a:rPr lang="nl-NL" sz="1000" dirty="0"/>
              <a:t> in the form of </a:t>
            </a:r>
            <a:r>
              <a:rPr lang="nl-NL" sz="1000" dirty="0" err="1"/>
              <a:t>social</a:t>
            </a:r>
            <a:r>
              <a:rPr lang="nl-NL" sz="1000" dirty="0"/>
              <a:t> </a:t>
            </a:r>
            <a:r>
              <a:rPr lang="nl-NL" sz="1000" dirty="0" err="1"/>
              <a:t>facts</a:t>
            </a:r>
            <a:r>
              <a:rPr lang="nl-NL" sz="1000" dirty="0"/>
              <a:t>: </a:t>
            </a:r>
            <a:r>
              <a:rPr lang="nl-NL" sz="1000" dirty="0" err="1"/>
              <a:t>socially</a:t>
            </a:r>
            <a:r>
              <a:rPr lang="nl-NL" sz="1000" dirty="0"/>
              <a:t> </a:t>
            </a:r>
            <a:r>
              <a:rPr lang="nl-NL" sz="1000" dirty="0" err="1"/>
              <a:t>constructed</a:t>
            </a:r>
            <a:r>
              <a:rPr lang="nl-NL" sz="1000" dirty="0"/>
              <a:t> </a:t>
            </a:r>
            <a:r>
              <a:rPr lang="nl-NL" sz="1000" dirty="0" err="1"/>
              <a:t>narratives</a:t>
            </a:r>
            <a:r>
              <a:rPr lang="nl-NL" sz="1000" dirty="0"/>
              <a:t> </a:t>
            </a:r>
            <a:r>
              <a:rPr lang="nl-NL" sz="1000" dirty="0" err="1"/>
              <a:t>based</a:t>
            </a:r>
            <a:r>
              <a:rPr lang="nl-NL" sz="1000" dirty="0"/>
              <a:t> on </a:t>
            </a:r>
            <a:r>
              <a:rPr lang="nl-NL" sz="1000" dirty="0" err="1"/>
              <a:t>our</a:t>
            </a:r>
            <a:r>
              <a:rPr lang="nl-NL" sz="1000" dirty="0"/>
              <a:t> </a:t>
            </a:r>
            <a:r>
              <a:rPr lang="nl-NL" sz="1000" dirty="0" err="1"/>
              <a:t>own</a:t>
            </a:r>
            <a:r>
              <a:rPr lang="nl-NL" sz="1000" dirty="0"/>
              <a:t> </a:t>
            </a:r>
            <a:r>
              <a:rPr lang="nl-NL" sz="1000" dirty="0" err="1"/>
              <a:t>values</a:t>
            </a:r>
            <a:r>
              <a:rPr lang="nl-NL" sz="1000" dirty="0"/>
              <a:t> </a:t>
            </a:r>
            <a:r>
              <a:rPr lang="nl-NL" sz="1000" dirty="0" err="1"/>
              <a:t>and</a:t>
            </a:r>
            <a:r>
              <a:rPr lang="nl-NL" sz="1000" dirty="0"/>
              <a:t> </a:t>
            </a:r>
            <a:r>
              <a:rPr lang="nl-NL" sz="1000" dirty="0" err="1" smtClean="0"/>
              <a:t>worldview</a:t>
            </a:r>
            <a:endParaRPr lang="nl-NL" sz="1000" dirty="0" smtClean="0">
              <a:latin typeface="+mj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000" dirty="0">
              <a:latin typeface="+mj-lt"/>
            </a:endParaRPr>
          </a:p>
          <a:p>
            <a:r>
              <a:rPr lang="nl-NL" sz="1000" dirty="0" err="1" smtClean="0">
                <a:latin typeface="+mj-lt"/>
              </a:rPr>
              <a:t>So</a:t>
            </a:r>
            <a:r>
              <a:rPr lang="nl-NL" sz="1000" dirty="0" smtClean="0">
                <a:latin typeface="+mj-lt"/>
              </a:rPr>
              <a:t>, </a:t>
            </a:r>
            <a:r>
              <a:rPr lang="nl-NL" sz="1000" dirty="0" err="1" smtClean="0">
                <a:latin typeface="+mj-lt"/>
              </a:rPr>
              <a:t>although</a:t>
            </a:r>
            <a:r>
              <a:rPr lang="nl-NL" sz="1000" dirty="0" smtClean="0">
                <a:latin typeface="+mj-lt"/>
              </a:rPr>
              <a:t> we </a:t>
            </a:r>
            <a:r>
              <a:rPr lang="nl-NL" sz="1000" dirty="0" err="1" smtClean="0">
                <a:latin typeface="+mj-lt"/>
              </a:rPr>
              <a:t>know</a:t>
            </a:r>
            <a:r>
              <a:rPr lang="nl-NL" sz="1000" dirty="0" smtClean="0">
                <a:latin typeface="+mj-lt"/>
              </a:rPr>
              <a:t> </a:t>
            </a:r>
            <a:r>
              <a:rPr lang="nl-NL" sz="1000" dirty="0" err="1" smtClean="0">
                <a:latin typeface="+mj-lt"/>
              </a:rPr>
              <a:t>that</a:t>
            </a:r>
            <a:r>
              <a:rPr lang="nl-NL" sz="1000" dirty="0" smtClean="0">
                <a:latin typeface="+mj-lt"/>
              </a:rPr>
              <a:t> </a:t>
            </a:r>
            <a:r>
              <a:rPr lang="nl-NL" sz="1000" dirty="0" err="1" smtClean="0">
                <a:latin typeface="+mj-lt"/>
              </a:rPr>
              <a:t>we’re</a:t>
            </a:r>
            <a:r>
              <a:rPr lang="nl-NL" sz="1000" dirty="0" smtClean="0">
                <a:latin typeface="+mj-lt"/>
              </a:rPr>
              <a:t> </a:t>
            </a:r>
            <a:r>
              <a:rPr lang="nl-NL" sz="1000" dirty="0" err="1" smtClean="0">
                <a:latin typeface="+mj-lt"/>
              </a:rPr>
              <a:t>frying</a:t>
            </a:r>
            <a:r>
              <a:rPr lang="nl-NL" sz="1000" dirty="0" smtClean="0">
                <a:latin typeface="+mj-lt"/>
              </a:rPr>
              <a:t> the </a:t>
            </a:r>
            <a:r>
              <a:rPr lang="nl-NL" sz="1000" dirty="0" err="1" smtClean="0">
                <a:latin typeface="+mj-lt"/>
              </a:rPr>
              <a:t>earth</a:t>
            </a:r>
            <a:r>
              <a:rPr lang="nl-NL" sz="1000" dirty="0" smtClean="0">
                <a:latin typeface="+mj-lt"/>
              </a:rPr>
              <a:t> (</a:t>
            </a:r>
            <a:r>
              <a:rPr lang="nl-NL" sz="1000" dirty="0" err="1" smtClean="0">
                <a:latin typeface="+mj-lt"/>
              </a:rPr>
              <a:t>see</a:t>
            </a:r>
            <a:r>
              <a:rPr lang="nl-NL" sz="1000" dirty="0" smtClean="0">
                <a:latin typeface="+mj-lt"/>
              </a:rPr>
              <a:t> the </a:t>
            </a:r>
            <a:r>
              <a:rPr lang="nl-NL" sz="1000" dirty="0" err="1" smtClean="0">
                <a:latin typeface="+mj-lt"/>
              </a:rPr>
              <a:t>keeling</a:t>
            </a:r>
            <a:r>
              <a:rPr lang="nl-NL" sz="1000" dirty="0" smtClean="0">
                <a:latin typeface="+mj-lt"/>
              </a:rPr>
              <a:t> curve), </a:t>
            </a:r>
            <a:r>
              <a:rPr lang="nl-NL" sz="1000" dirty="0" err="1" smtClean="0">
                <a:latin typeface="+mj-lt"/>
              </a:rPr>
              <a:t>why</a:t>
            </a:r>
            <a:r>
              <a:rPr lang="nl-NL" sz="1000" dirty="0" smtClean="0">
                <a:latin typeface="+mj-lt"/>
              </a:rPr>
              <a:t> do we keep </a:t>
            </a:r>
            <a:r>
              <a:rPr lang="nl-NL" sz="1000" dirty="0" err="1" smtClean="0">
                <a:latin typeface="+mj-lt"/>
              </a:rPr>
              <a:t>ignoring</a:t>
            </a:r>
            <a:r>
              <a:rPr lang="nl-NL" sz="1000" dirty="0" smtClean="0">
                <a:latin typeface="+mj-lt"/>
              </a:rPr>
              <a:t> the </a:t>
            </a:r>
            <a:r>
              <a:rPr lang="nl-NL" sz="1000" dirty="0" err="1" smtClean="0">
                <a:latin typeface="+mj-lt"/>
              </a:rPr>
              <a:t>problem</a:t>
            </a:r>
            <a:r>
              <a:rPr lang="nl-NL" sz="1000" dirty="0" smtClean="0">
                <a:latin typeface="+mj-lt"/>
              </a:rPr>
              <a:t>? </a:t>
            </a:r>
            <a:r>
              <a:rPr lang="nl-NL" sz="1000" dirty="0" err="1" smtClean="0">
                <a:latin typeface="+mj-lt"/>
              </a:rPr>
              <a:t>There’s</a:t>
            </a:r>
            <a:r>
              <a:rPr lang="nl-NL" sz="1000" dirty="0" smtClean="0">
                <a:latin typeface="+mj-lt"/>
              </a:rPr>
              <a:t> </a:t>
            </a:r>
            <a:r>
              <a:rPr lang="nl-NL" sz="1000" dirty="0" err="1" smtClean="0">
                <a:latin typeface="+mj-lt"/>
              </a:rPr>
              <a:t>many</a:t>
            </a:r>
            <a:r>
              <a:rPr lang="nl-NL" sz="1000" dirty="0" smtClean="0">
                <a:latin typeface="+mj-lt"/>
              </a:rPr>
              <a:t> </a:t>
            </a:r>
            <a:r>
              <a:rPr lang="nl-NL" sz="1000" dirty="0" err="1" smtClean="0">
                <a:latin typeface="+mj-lt"/>
              </a:rPr>
              <a:t>reasons</a:t>
            </a:r>
            <a:r>
              <a:rPr lang="nl-NL" sz="1000" dirty="0" smtClean="0">
                <a:latin typeface="+mj-lt"/>
              </a:rPr>
              <a:t> </a:t>
            </a:r>
            <a:r>
              <a:rPr lang="nl-NL" sz="1000" dirty="0" err="1" smtClean="0">
                <a:latin typeface="+mj-lt"/>
              </a:rPr>
              <a:t>and</a:t>
            </a:r>
            <a:r>
              <a:rPr lang="nl-NL" sz="1000" dirty="0" smtClean="0">
                <a:latin typeface="+mj-lt"/>
              </a:rPr>
              <a:t> </a:t>
            </a:r>
            <a:r>
              <a:rPr lang="nl-NL" sz="1000" dirty="0" err="1" smtClean="0">
                <a:latin typeface="+mj-lt"/>
              </a:rPr>
              <a:t>good</a:t>
            </a:r>
            <a:r>
              <a:rPr lang="nl-NL" sz="1000" dirty="0" smtClean="0">
                <a:latin typeface="+mj-lt"/>
              </a:rPr>
              <a:t> research on </a:t>
            </a:r>
            <a:r>
              <a:rPr lang="nl-NL" sz="1000" dirty="0" err="1" smtClean="0">
                <a:latin typeface="+mj-lt"/>
              </a:rPr>
              <a:t>that</a:t>
            </a:r>
            <a:r>
              <a:rPr lang="nl-NL" sz="1000" dirty="0" smtClean="0">
                <a:latin typeface="+mj-lt"/>
              </a:rPr>
              <a:t>. Most important </a:t>
            </a:r>
            <a:r>
              <a:rPr lang="nl-NL" sz="1000" dirty="0" err="1" smtClean="0">
                <a:latin typeface="+mj-lt"/>
              </a:rPr>
              <a:t>conclusion</a:t>
            </a:r>
            <a:r>
              <a:rPr lang="nl-NL" sz="1000" dirty="0" smtClean="0">
                <a:latin typeface="+mj-lt"/>
              </a:rPr>
              <a:t> is </a:t>
            </a:r>
            <a:r>
              <a:rPr lang="nl-NL" sz="1000" dirty="0" err="1" smtClean="0">
                <a:latin typeface="+mj-lt"/>
              </a:rPr>
              <a:t>that</a:t>
            </a:r>
            <a:r>
              <a:rPr lang="nl-NL" sz="1000" dirty="0" smtClean="0">
                <a:latin typeface="+mj-lt"/>
              </a:rPr>
              <a:t> </a:t>
            </a:r>
            <a:r>
              <a:rPr lang="nl-NL" sz="1000" dirty="0" err="1" smtClean="0">
                <a:latin typeface="+mj-lt"/>
              </a:rPr>
              <a:t>identity</a:t>
            </a:r>
            <a:r>
              <a:rPr lang="nl-NL" sz="1000" dirty="0" smtClean="0">
                <a:latin typeface="+mj-lt"/>
              </a:rPr>
              <a:t> </a:t>
            </a:r>
            <a:r>
              <a:rPr lang="nl-NL" sz="1000" dirty="0" err="1" smtClean="0">
                <a:latin typeface="+mj-lt"/>
              </a:rPr>
              <a:t>overrides</a:t>
            </a:r>
            <a:r>
              <a:rPr lang="nl-NL" sz="1000" dirty="0" smtClean="0">
                <a:latin typeface="+mj-lt"/>
              </a:rPr>
              <a:t> </a:t>
            </a:r>
            <a:r>
              <a:rPr lang="nl-NL" sz="1000" dirty="0" err="1" smtClean="0">
                <a:latin typeface="+mj-lt"/>
              </a:rPr>
              <a:t>knowledge</a:t>
            </a:r>
            <a:r>
              <a:rPr lang="nl-NL" sz="1000" dirty="0" smtClean="0">
                <a:latin typeface="+mj-lt"/>
              </a:rPr>
              <a:t>: </a:t>
            </a:r>
            <a:r>
              <a:rPr lang="nl-NL" sz="1000" i="1" dirty="0"/>
              <a:t>"</a:t>
            </a:r>
            <a:r>
              <a:rPr lang="nl-NL" sz="1000" i="1" dirty="0" smtClean="0"/>
              <a:t>It’s </a:t>
            </a:r>
            <a:r>
              <a:rPr lang="nl-NL" sz="1000" i="1" dirty="0"/>
              <a:t>important </a:t>
            </a:r>
            <a:r>
              <a:rPr lang="nl-NL" sz="1000" i="1" dirty="0" err="1"/>
              <a:t>to</a:t>
            </a:r>
            <a:r>
              <a:rPr lang="nl-NL" sz="1000" i="1" dirty="0"/>
              <a:t> </a:t>
            </a:r>
            <a:r>
              <a:rPr lang="nl-NL" sz="1000" i="1" dirty="0" err="1"/>
              <a:t>realise</a:t>
            </a:r>
            <a:r>
              <a:rPr lang="nl-NL" sz="1000" i="1" dirty="0"/>
              <a:t> </a:t>
            </a:r>
            <a:r>
              <a:rPr lang="nl-NL" sz="1000" i="1" dirty="0" err="1"/>
              <a:t>however</a:t>
            </a:r>
            <a:r>
              <a:rPr lang="nl-NL" sz="1000" i="1" dirty="0"/>
              <a:t> </a:t>
            </a:r>
            <a:r>
              <a:rPr lang="nl-NL" sz="1000" i="1" dirty="0" err="1"/>
              <a:t>that</a:t>
            </a:r>
            <a:r>
              <a:rPr lang="nl-NL" sz="1000" i="1" dirty="0"/>
              <a:t> </a:t>
            </a:r>
            <a:r>
              <a:rPr lang="nl-NL" sz="1000" i="1" dirty="0" err="1"/>
              <a:t>many</a:t>
            </a:r>
            <a:r>
              <a:rPr lang="nl-NL" sz="1000" i="1" dirty="0"/>
              <a:t> </a:t>
            </a:r>
            <a:r>
              <a:rPr lang="nl-NL" sz="1000" i="1" dirty="0" err="1"/>
              <a:t>defences</a:t>
            </a:r>
            <a:r>
              <a:rPr lang="nl-NL" sz="1000" i="1" dirty="0"/>
              <a:t> are </a:t>
            </a:r>
            <a:r>
              <a:rPr lang="nl-NL" sz="1000" i="1" dirty="0" err="1"/>
              <a:t>not</a:t>
            </a:r>
            <a:r>
              <a:rPr lang="nl-NL" sz="1000" i="1" dirty="0"/>
              <a:t> </a:t>
            </a:r>
            <a:r>
              <a:rPr lang="nl-NL" sz="1000" i="1" dirty="0" err="1"/>
              <a:t>just</a:t>
            </a:r>
            <a:r>
              <a:rPr lang="nl-NL" sz="1000" i="1" dirty="0"/>
              <a:t> </a:t>
            </a:r>
            <a:r>
              <a:rPr lang="nl-NL" sz="1000" i="1" dirty="0" err="1"/>
              <a:t>psychological</a:t>
            </a:r>
            <a:r>
              <a:rPr lang="nl-NL" sz="1000" i="1" dirty="0"/>
              <a:t> but are </a:t>
            </a:r>
            <a:r>
              <a:rPr lang="nl-NL" sz="1000" i="1" dirty="0" err="1"/>
              <a:t>culturally</a:t>
            </a:r>
            <a:r>
              <a:rPr lang="nl-NL" sz="1000" i="1" dirty="0"/>
              <a:t> </a:t>
            </a:r>
            <a:r>
              <a:rPr lang="nl-NL" sz="1000" i="1" dirty="0" err="1"/>
              <a:t>sanctioned</a:t>
            </a:r>
            <a:r>
              <a:rPr lang="nl-NL" sz="1000" i="1" dirty="0"/>
              <a:t> </a:t>
            </a:r>
            <a:r>
              <a:rPr lang="nl-NL" sz="1000" i="1" dirty="0" err="1"/>
              <a:t>and</a:t>
            </a:r>
            <a:r>
              <a:rPr lang="nl-NL" sz="1000" i="1" dirty="0"/>
              <a:t> </a:t>
            </a:r>
            <a:r>
              <a:rPr lang="nl-NL" sz="1000" i="1" dirty="0" err="1"/>
              <a:t>socially</a:t>
            </a:r>
            <a:r>
              <a:rPr lang="nl-NL" sz="1000" i="1" dirty="0"/>
              <a:t> </a:t>
            </a:r>
            <a:r>
              <a:rPr lang="nl-NL" sz="1000" i="1" dirty="0" err="1"/>
              <a:t>maintained</a:t>
            </a:r>
            <a:r>
              <a:rPr lang="nl-NL" sz="1000" i="1" dirty="0"/>
              <a:t>. </a:t>
            </a:r>
            <a:r>
              <a:rPr lang="nl-NL" sz="1000" i="1" dirty="0" err="1"/>
              <a:t>Defences</a:t>
            </a:r>
            <a:r>
              <a:rPr lang="nl-NL" sz="1000" i="1" dirty="0"/>
              <a:t> are </a:t>
            </a:r>
            <a:r>
              <a:rPr lang="nl-NL" sz="1000" i="1" dirty="0" err="1"/>
              <a:t>systemic</a:t>
            </a:r>
            <a:r>
              <a:rPr lang="nl-NL" sz="1000" i="1" dirty="0"/>
              <a:t>, </a:t>
            </a:r>
            <a:r>
              <a:rPr lang="nl-NL" sz="1000" i="1" dirty="0" err="1"/>
              <a:t>embedded</a:t>
            </a:r>
            <a:r>
              <a:rPr lang="nl-NL" sz="1000" i="1" dirty="0"/>
              <a:t> in </a:t>
            </a:r>
            <a:r>
              <a:rPr lang="nl-NL" sz="1000" i="1" dirty="0" err="1"/>
              <a:t>cultural</a:t>
            </a:r>
            <a:r>
              <a:rPr lang="nl-NL" sz="1000" i="1" dirty="0"/>
              <a:t> </a:t>
            </a:r>
            <a:r>
              <a:rPr lang="nl-NL" sz="1000" i="1" dirty="0" err="1"/>
              <a:t>assumptions</a:t>
            </a:r>
            <a:r>
              <a:rPr lang="nl-NL" sz="1000" i="1" dirty="0"/>
              <a:t> </a:t>
            </a:r>
            <a:r>
              <a:rPr lang="nl-NL" sz="1000" i="1" dirty="0" err="1"/>
              <a:t>and</a:t>
            </a:r>
            <a:r>
              <a:rPr lang="nl-NL" sz="1000" i="1" dirty="0"/>
              <a:t> the </a:t>
            </a:r>
            <a:r>
              <a:rPr lang="nl-NL" sz="1000" i="1" dirty="0" err="1"/>
              <a:t>practices</a:t>
            </a:r>
            <a:r>
              <a:rPr lang="nl-NL" sz="1000" i="1" dirty="0"/>
              <a:t> of </a:t>
            </a:r>
            <a:r>
              <a:rPr lang="nl-NL" sz="1000" i="1" dirty="0" err="1"/>
              <a:t>institutions</a:t>
            </a:r>
            <a:r>
              <a:rPr lang="nl-NL" sz="1000" i="1" dirty="0"/>
              <a:t>” </a:t>
            </a:r>
            <a:r>
              <a:rPr lang="nl-NL" sz="1000" i="1" dirty="0" err="1"/>
              <a:t>Rosemary</a:t>
            </a:r>
            <a:r>
              <a:rPr lang="nl-NL" sz="1000" i="1" dirty="0"/>
              <a:t> Randall (psychotherapeut </a:t>
            </a:r>
            <a:r>
              <a:rPr lang="nl-NL" sz="1000" i="1" dirty="0" err="1"/>
              <a:t>Climate</a:t>
            </a:r>
            <a:r>
              <a:rPr lang="nl-NL" sz="1000" i="1" dirty="0"/>
              <a:t> </a:t>
            </a:r>
            <a:r>
              <a:rPr lang="nl-NL" sz="1000" i="1" dirty="0" err="1"/>
              <a:t>Converstations</a:t>
            </a:r>
            <a:r>
              <a:rPr lang="nl-NL" sz="1000" i="1" dirty="0" smtClean="0"/>
              <a:t>).</a:t>
            </a:r>
          </a:p>
          <a:p>
            <a:endParaRPr lang="nl-NL" sz="1000" i="1" dirty="0">
              <a:latin typeface="+mj-lt"/>
            </a:endParaRPr>
          </a:p>
          <a:p>
            <a:r>
              <a:rPr lang="nl-NL" sz="1000" dirty="0" err="1"/>
              <a:t>So</a:t>
            </a:r>
            <a:r>
              <a:rPr lang="nl-NL" sz="1000" dirty="0"/>
              <a:t>, </a:t>
            </a:r>
            <a:r>
              <a:rPr lang="nl-NL" sz="1000" b="1" dirty="0" smtClean="0"/>
              <a:t>in </a:t>
            </a:r>
            <a:r>
              <a:rPr lang="nl-NL" sz="1000" b="1" dirty="0" err="1" smtClean="0"/>
              <a:t>conclusion</a:t>
            </a:r>
            <a:r>
              <a:rPr lang="nl-NL" sz="1000" b="1" dirty="0" smtClean="0"/>
              <a:t>, </a:t>
            </a:r>
            <a:r>
              <a:rPr lang="nl-NL" sz="1000" dirty="0" err="1" smtClean="0"/>
              <a:t>how</a:t>
            </a:r>
            <a:r>
              <a:rPr lang="nl-NL" sz="1000" dirty="0" smtClean="0"/>
              <a:t> </a:t>
            </a:r>
            <a:r>
              <a:rPr lang="nl-NL" sz="1000" dirty="0"/>
              <a:t>do </a:t>
            </a:r>
            <a:r>
              <a:rPr lang="nl-NL" sz="1000" dirty="0" err="1"/>
              <a:t>you</a:t>
            </a:r>
            <a:r>
              <a:rPr lang="nl-NL" sz="1000" dirty="0"/>
              <a:t> </a:t>
            </a:r>
            <a:r>
              <a:rPr lang="nl-NL" sz="1000" dirty="0" err="1"/>
              <a:t>organise</a:t>
            </a:r>
            <a:r>
              <a:rPr lang="nl-NL" sz="1000" dirty="0"/>
              <a:t> a </a:t>
            </a:r>
            <a:r>
              <a:rPr lang="nl-NL" sz="1000" dirty="0" err="1"/>
              <a:t>network</a:t>
            </a:r>
            <a:r>
              <a:rPr lang="nl-NL" sz="1000" dirty="0"/>
              <a:t>? </a:t>
            </a:r>
            <a:r>
              <a:rPr lang="nl-NL" sz="1000" dirty="0" err="1"/>
              <a:t>By</a:t>
            </a:r>
            <a:r>
              <a:rPr lang="nl-NL" sz="1000" dirty="0"/>
              <a:t> </a:t>
            </a:r>
            <a:r>
              <a:rPr lang="nl-NL" sz="1000" dirty="0" err="1"/>
              <a:t>sharing</a:t>
            </a:r>
            <a:r>
              <a:rPr lang="nl-NL" sz="1000" dirty="0"/>
              <a:t> the </a:t>
            </a:r>
            <a:r>
              <a:rPr lang="nl-NL" sz="1000" dirty="0" err="1"/>
              <a:t>same</a:t>
            </a:r>
            <a:r>
              <a:rPr lang="nl-NL" sz="1000" dirty="0"/>
              <a:t> ‘</a:t>
            </a:r>
            <a:r>
              <a:rPr lang="nl-NL" sz="1000" dirty="0" err="1"/>
              <a:t>locality</a:t>
            </a:r>
            <a:r>
              <a:rPr lang="nl-NL" sz="1000" dirty="0"/>
              <a:t>’ </a:t>
            </a:r>
            <a:r>
              <a:rPr lang="nl-NL" sz="1000" dirty="0" err="1"/>
              <a:t>and</a:t>
            </a:r>
            <a:r>
              <a:rPr lang="nl-NL" sz="1000" dirty="0"/>
              <a:t> meeting </a:t>
            </a:r>
            <a:r>
              <a:rPr lang="nl-NL" sz="1000" dirty="0" err="1"/>
              <a:t>eachother</a:t>
            </a:r>
            <a:r>
              <a:rPr lang="nl-NL" sz="1000" dirty="0"/>
              <a:t>, </a:t>
            </a:r>
            <a:r>
              <a:rPr lang="nl-NL" sz="1000" dirty="0" err="1"/>
              <a:t>having</a:t>
            </a:r>
            <a:r>
              <a:rPr lang="nl-NL" sz="1000" dirty="0"/>
              <a:t> the </a:t>
            </a:r>
            <a:r>
              <a:rPr lang="nl-NL" sz="1000" dirty="0" err="1"/>
              <a:t>same</a:t>
            </a:r>
            <a:r>
              <a:rPr lang="nl-NL" sz="1000" dirty="0"/>
              <a:t> goal </a:t>
            </a:r>
            <a:r>
              <a:rPr lang="nl-NL" sz="1000" dirty="0" err="1"/>
              <a:t>and</a:t>
            </a:r>
            <a:r>
              <a:rPr lang="nl-NL" sz="1000" dirty="0"/>
              <a:t> project </a:t>
            </a:r>
            <a:r>
              <a:rPr lang="nl-NL" sz="1000" dirty="0" err="1"/>
              <a:t>to</a:t>
            </a:r>
            <a:r>
              <a:rPr lang="nl-NL" sz="1000" dirty="0"/>
              <a:t> </a:t>
            </a:r>
            <a:r>
              <a:rPr lang="nl-NL" sz="1000" dirty="0" err="1"/>
              <a:t>work</a:t>
            </a:r>
            <a:r>
              <a:rPr lang="nl-NL" sz="1000" dirty="0"/>
              <a:t> on, </a:t>
            </a:r>
            <a:r>
              <a:rPr lang="nl-NL" sz="1000" dirty="0" err="1"/>
              <a:t>by</a:t>
            </a:r>
            <a:r>
              <a:rPr lang="nl-NL" sz="1000" dirty="0"/>
              <a:t> </a:t>
            </a:r>
            <a:r>
              <a:rPr lang="nl-NL" sz="1000" dirty="0" err="1"/>
              <a:t>sharing</a:t>
            </a:r>
            <a:r>
              <a:rPr lang="nl-NL" sz="1000" dirty="0"/>
              <a:t> the ‘</a:t>
            </a:r>
            <a:r>
              <a:rPr lang="nl-NL" sz="1000" dirty="0" err="1"/>
              <a:t>same</a:t>
            </a:r>
            <a:r>
              <a:rPr lang="nl-NL" sz="1000" dirty="0"/>
              <a:t>’ </a:t>
            </a:r>
            <a:r>
              <a:rPr lang="nl-NL" sz="1000" dirty="0" err="1"/>
              <a:t>sustainable</a:t>
            </a:r>
            <a:r>
              <a:rPr lang="nl-NL" sz="1000" dirty="0"/>
              <a:t> </a:t>
            </a:r>
            <a:r>
              <a:rPr lang="nl-NL" sz="1000" dirty="0" err="1"/>
              <a:t>interests</a:t>
            </a:r>
            <a:r>
              <a:rPr lang="nl-NL" sz="1000" dirty="0"/>
              <a:t> </a:t>
            </a:r>
            <a:r>
              <a:rPr lang="nl-NL" sz="1000" dirty="0" err="1"/>
              <a:t>and</a:t>
            </a:r>
            <a:r>
              <a:rPr lang="nl-NL" sz="1000" dirty="0"/>
              <a:t> </a:t>
            </a:r>
            <a:r>
              <a:rPr lang="nl-NL" sz="1000" dirty="0" err="1"/>
              <a:t>by</a:t>
            </a:r>
            <a:r>
              <a:rPr lang="nl-NL" sz="1000" dirty="0"/>
              <a:t> </a:t>
            </a:r>
            <a:r>
              <a:rPr lang="nl-NL" sz="1000" dirty="0" err="1"/>
              <a:t>having</a:t>
            </a:r>
            <a:r>
              <a:rPr lang="nl-NL" sz="1000" dirty="0"/>
              <a:t> </a:t>
            </a:r>
            <a:r>
              <a:rPr lang="nl-NL" sz="1000" dirty="0" err="1"/>
              <a:t>enough</a:t>
            </a:r>
            <a:r>
              <a:rPr lang="nl-NL" sz="1000" dirty="0"/>
              <a:t> </a:t>
            </a:r>
            <a:r>
              <a:rPr lang="nl-NL" sz="1000" dirty="0" err="1"/>
              <a:t>serious</a:t>
            </a:r>
            <a:r>
              <a:rPr lang="nl-NL" sz="1000" dirty="0"/>
              <a:t> </a:t>
            </a:r>
            <a:r>
              <a:rPr lang="nl-NL" sz="1000" dirty="0" err="1"/>
              <a:t>leisure</a:t>
            </a:r>
            <a:r>
              <a:rPr lang="nl-NL" sz="1000" dirty="0"/>
              <a:t> time!  </a:t>
            </a:r>
            <a:r>
              <a:rPr lang="nl-NL" sz="1000" dirty="0" smtClean="0">
                <a:sym typeface="Wingdings"/>
              </a:rPr>
              <a:t> next slide</a:t>
            </a:r>
            <a:endParaRPr lang="nl-NL" sz="1000" dirty="0"/>
          </a:p>
          <a:p>
            <a:endParaRPr lang="nl-NL" sz="1000" i="1" dirty="0" smtClean="0">
              <a:latin typeface="+mj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000" dirty="0" smtClean="0">
              <a:latin typeface="+mj-lt"/>
            </a:endParaRPr>
          </a:p>
          <a:p>
            <a:endParaRPr lang="nl-NL" sz="1000" dirty="0" smtClean="0">
              <a:latin typeface="+mj-lt"/>
            </a:endParaRPr>
          </a:p>
          <a:p>
            <a:endParaRPr lang="nl-NL" sz="1000" baseline="0" dirty="0" smtClean="0">
              <a:latin typeface="+mj-lt"/>
            </a:endParaRPr>
          </a:p>
          <a:p>
            <a:endParaRPr lang="nl-NL" sz="1000" dirty="0">
              <a:latin typeface="+mj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NL" dirty="0" smtClean="0"/>
              <a:t>  in</a:t>
            </a:r>
            <a:fld id="{30BF4C53-0671-4E46-90A7-33D4A834A7CB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706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4C53-0671-4E46-90A7-33D4A834A7C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276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831B-6D6F-4ABB-970E-7A22D3412D1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28-7-2017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FB39-F161-4941-95EA-6851505EB8D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0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831B-6D6F-4ABB-970E-7A22D3412D1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28-7-2017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FB39-F161-4941-95EA-6851505EB8D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6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831B-6D6F-4ABB-970E-7A22D3412D1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28-7-2017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FB39-F161-4941-95EA-6851505EB8D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8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831B-6D6F-4ABB-970E-7A22D3412D1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28-7-2017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FB39-F161-4941-95EA-6851505EB8D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3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831B-6D6F-4ABB-970E-7A22D3412D1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28-7-2017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FB39-F161-4941-95EA-6851505EB8D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9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831B-6D6F-4ABB-970E-7A22D3412D1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28-7-2017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FB39-F161-4941-95EA-6851505EB8D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1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831B-6D6F-4ABB-970E-7A22D3412D1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28-7-2017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FB39-F161-4941-95EA-6851505EB8D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831B-6D6F-4ABB-970E-7A22D3412D1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28-7-2017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FB39-F161-4941-95EA-6851505EB8D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2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831B-6D6F-4ABB-970E-7A22D3412D1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28-7-2017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FB39-F161-4941-95EA-6851505EB8D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1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831B-6D6F-4ABB-970E-7A22D3412D1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28-7-2017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FB39-F161-4941-95EA-6851505EB8D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5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831B-6D6F-4ABB-970E-7A22D3412D1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28-7-2017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FB39-F161-4941-95EA-6851505EB8D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8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4831B-6D6F-4ABB-970E-7A22D3412D1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28-7-2017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2FB39-F161-4941-95EA-6851505EB8D7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5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cfV1DEj09T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0" y="1916832"/>
            <a:ext cx="7425862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000" i="1" dirty="0" smtClean="0">
                <a:latin typeface="Gill Sans"/>
                <a:cs typeface="Gill Sans"/>
              </a:rPr>
              <a:t>‘</a:t>
            </a:r>
            <a:r>
              <a:rPr lang="nl-NL" sz="2000" i="1" dirty="0" err="1" smtClean="0">
                <a:latin typeface="Gill Sans"/>
                <a:cs typeface="Gill Sans"/>
              </a:rPr>
              <a:t>This</a:t>
            </a:r>
            <a:r>
              <a:rPr lang="nl-NL" sz="2000" i="1" dirty="0" smtClean="0">
                <a:latin typeface="Gill Sans"/>
                <a:cs typeface="Gill Sans"/>
              </a:rPr>
              <a:t> is the </a:t>
            </a:r>
            <a:r>
              <a:rPr lang="nl-NL" sz="2000" i="1" dirty="0" err="1" smtClean="0">
                <a:latin typeface="Gill Sans"/>
                <a:cs typeface="Gill Sans"/>
              </a:rPr>
              <a:t>network</a:t>
            </a:r>
            <a:r>
              <a:rPr lang="nl-NL" sz="2000" i="1" dirty="0" smtClean="0">
                <a:latin typeface="Gill Sans"/>
                <a:cs typeface="Gill Sans"/>
              </a:rPr>
              <a:t> </a:t>
            </a:r>
            <a:r>
              <a:rPr lang="nl-NL" sz="2000" i="1" dirty="0" err="1" smtClean="0">
                <a:latin typeface="Gill Sans"/>
                <a:cs typeface="Gill Sans"/>
              </a:rPr>
              <a:t>economy</a:t>
            </a:r>
            <a:r>
              <a:rPr lang="nl-NL" sz="2000" i="1" dirty="0" smtClean="0">
                <a:latin typeface="Gill Sans"/>
                <a:cs typeface="Gill Sans"/>
              </a:rPr>
              <a:t>.</a:t>
            </a:r>
          </a:p>
          <a:p>
            <a:pPr algn="ctr"/>
            <a:r>
              <a:rPr lang="nl-NL" sz="2000" i="1" dirty="0" err="1" smtClean="0">
                <a:latin typeface="Gill Sans"/>
                <a:cs typeface="Gill Sans"/>
              </a:rPr>
              <a:t>So</a:t>
            </a:r>
            <a:r>
              <a:rPr lang="nl-NL" sz="2000" i="1" dirty="0" smtClean="0">
                <a:latin typeface="Gill Sans"/>
                <a:cs typeface="Gill Sans"/>
              </a:rPr>
              <a:t>.. </a:t>
            </a:r>
            <a:r>
              <a:rPr lang="nl-NL" sz="2000" i="1" dirty="0" err="1">
                <a:latin typeface="Gill Sans"/>
                <a:cs typeface="Gill Sans"/>
              </a:rPr>
              <a:t>w</a:t>
            </a:r>
            <a:r>
              <a:rPr lang="nl-NL" sz="2000" i="1" dirty="0" err="1" smtClean="0">
                <a:latin typeface="Gill Sans"/>
                <a:cs typeface="Gill Sans"/>
              </a:rPr>
              <a:t>here</a:t>
            </a:r>
            <a:r>
              <a:rPr lang="nl-NL" sz="2000" i="1" dirty="0" smtClean="0">
                <a:latin typeface="Gill Sans"/>
                <a:cs typeface="Gill Sans"/>
              </a:rPr>
              <a:t> is the coffee machine?’</a:t>
            </a:r>
          </a:p>
          <a:p>
            <a:pPr algn="ctr"/>
            <a:endParaRPr lang="nl-NL" sz="2800" b="1" dirty="0">
              <a:latin typeface="Gill Sans"/>
              <a:cs typeface="Gill Sans"/>
            </a:endParaRPr>
          </a:p>
          <a:p>
            <a:pPr algn="ctr"/>
            <a:r>
              <a:rPr lang="nl-NL" sz="2800" b="1" dirty="0" smtClean="0">
                <a:latin typeface="Gill Sans"/>
                <a:cs typeface="Gill Sans"/>
              </a:rPr>
              <a:t>The </a:t>
            </a:r>
            <a:r>
              <a:rPr lang="nl-NL" sz="2800" b="1" dirty="0" err="1">
                <a:latin typeface="Gill Sans"/>
                <a:cs typeface="Gill Sans"/>
              </a:rPr>
              <a:t>S</a:t>
            </a:r>
            <a:r>
              <a:rPr lang="nl-NL" sz="2800" b="1" dirty="0" err="1" smtClean="0">
                <a:latin typeface="Gill Sans"/>
                <a:cs typeface="Gill Sans"/>
              </a:rPr>
              <a:t>ustainable</a:t>
            </a:r>
            <a:r>
              <a:rPr lang="nl-NL" sz="2800" b="1" dirty="0" smtClean="0">
                <a:latin typeface="Gill Sans"/>
                <a:cs typeface="Gill Sans"/>
              </a:rPr>
              <a:t> 100 </a:t>
            </a:r>
          </a:p>
          <a:p>
            <a:pPr algn="ctr"/>
            <a:r>
              <a:rPr lang="nl-NL" sz="2800" b="1" dirty="0" smtClean="0">
                <a:latin typeface="Gill Sans"/>
                <a:cs typeface="Gill Sans"/>
              </a:rPr>
              <a:t>of Amsterdam-Noord</a:t>
            </a:r>
          </a:p>
          <a:p>
            <a:pPr algn="ctr"/>
            <a:r>
              <a:rPr lang="nl-NL" sz="2800" i="1" dirty="0" err="1" smtClean="0">
                <a:latin typeface="Gill Sans"/>
                <a:cs typeface="Gill Sans"/>
              </a:rPr>
              <a:t>Organising</a:t>
            </a:r>
            <a:r>
              <a:rPr lang="nl-NL" sz="2800" i="1" dirty="0" smtClean="0">
                <a:latin typeface="Gill Sans"/>
                <a:cs typeface="Gill Sans"/>
              </a:rPr>
              <a:t> the </a:t>
            </a:r>
            <a:r>
              <a:rPr lang="nl-NL" sz="2800" i="1" dirty="0" err="1" smtClean="0">
                <a:latin typeface="Gill Sans"/>
                <a:cs typeface="Gill Sans"/>
              </a:rPr>
              <a:t>ecosystem</a:t>
            </a:r>
            <a:endParaRPr lang="nl-NL" sz="2800" i="1" dirty="0" smtClean="0">
              <a:latin typeface="Gill Sans"/>
              <a:cs typeface="Gill Sans"/>
            </a:endParaRPr>
          </a:p>
          <a:p>
            <a:pPr algn="ctr"/>
            <a:endParaRPr lang="nl-NL" sz="2800" b="1" dirty="0" smtClean="0">
              <a:latin typeface="Gill Sans"/>
              <a:cs typeface="Gill Sans"/>
            </a:endParaRPr>
          </a:p>
          <a:p>
            <a:pPr algn="ctr"/>
            <a:r>
              <a:rPr lang="nl-NL" dirty="0" smtClean="0">
                <a:latin typeface="Gill Sans"/>
                <a:cs typeface="Gill Sans"/>
              </a:rPr>
              <a:t>Nathalie van Loon</a:t>
            </a:r>
            <a:endParaRPr lang="nl-NL" dirty="0">
              <a:latin typeface="Gill Sans"/>
              <a:cs typeface="Gill Sans"/>
            </a:endParaRPr>
          </a:p>
        </p:txBody>
      </p:sp>
      <p:pic>
        <p:nvPicPr>
          <p:cNvPr id="2" name="Afbeelding 1" descr="Logo WNKL.jpg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0639" r="17283" b="26765"/>
          <a:stretch/>
        </p:blipFill>
        <p:spPr>
          <a:xfrm>
            <a:off x="-396552" y="1916832"/>
            <a:ext cx="2283325" cy="1384086"/>
          </a:xfrm>
          <a:prstGeom prst="rect">
            <a:avLst/>
          </a:prstGeom>
        </p:spPr>
      </p:pic>
      <p:pic>
        <p:nvPicPr>
          <p:cNvPr id="3" name="Afbeelding 2" descr="Twibbon_400x400_V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836712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9cfc397f25daaec6a6acb209d3ed5f9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0"/>
            <a:ext cx="10340578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-34329" y="1628800"/>
            <a:ext cx="7054601" cy="4536504"/>
          </a:xfrm>
          <a:solidFill>
            <a:srgbClr val="FFFFFF"/>
          </a:solidFill>
        </p:spPr>
        <p:txBody>
          <a:bodyPr>
            <a:normAutofit fontScale="47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7000" b="1" dirty="0" smtClean="0">
                <a:latin typeface="Gill Sans"/>
                <a:cs typeface="Gill Sans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7000" b="1" dirty="0">
                <a:latin typeface="Gill Sans"/>
                <a:cs typeface="Gill Sans"/>
              </a:rPr>
              <a:t>	</a:t>
            </a:r>
            <a:r>
              <a:rPr lang="nl-NL" sz="7000" b="1" dirty="0" smtClean="0">
                <a:latin typeface="Gill Sans"/>
                <a:cs typeface="Gill Sans"/>
              </a:rPr>
              <a:t>The </a:t>
            </a:r>
            <a:r>
              <a:rPr lang="nl-NL" sz="7000" b="1" dirty="0" err="1" smtClean="0">
                <a:latin typeface="Gill Sans"/>
                <a:cs typeface="Gill Sans"/>
              </a:rPr>
              <a:t>Ecosystem</a:t>
            </a:r>
            <a:endParaRPr lang="nl-NL" sz="7000" b="1" dirty="0" smtClean="0">
              <a:latin typeface="Gill Sans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3200" b="1" dirty="0" smtClean="0">
              <a:latin typeface="Gill Sans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 smtClean="0">
                <a:latin typeface="Gill Sans"/>
                <a:cs typeface="Gill Sans"/>
              </a:rPr>
              <a:t>	</a:t>
            </a:r>
            <a:r>
              <a:rPr lang="nl-NL" sz="2300" b="1" dirty="0">
                <a:latin typeface="Gill Sans"/>
                <a:cs typeface="Gill Sans"/>
              </a:rPr>
              <a:t>Background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300" dirty="0">
                <a:latin typeface="Gill Sans"/>
                <a:cs typeface="Gill Sans"/>
              </a:rPr>
              <a:t>	Amsterdam: freelance </a:t>
            </a:r>
            <a:r>
              <a:rPr lang="nl-NL" sz="2300" dirty="0" err="1" smtClean="0">
                <a:latin typeface="Gill Sans"/>
                <a:cs typeface="Gill Sans"/>
              </a:rPr>
              <a:t>capital</a:t>
            </a:r>
            <a:r>
              <a:rPr lang="nl-NL" sz="2300" dirty="0" smtClean="0">
                <a:latin typeface="Gill Sans"/>
                <a:cs typeface="Gill Sans"/>
              </a:rPr>
              <a:t> </a:t>
            </a:r>
            <a:endParaRPr lang="nl-NL" sz="2300" dirty="0">
              <a:latin typeface="Gill Sans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300" dirty="0">
                <a:latin typeface="Gill Sans"/>
                <a:cs typeface="Gill Sans"/>
              </a:rPr>
              <a:t>	Amsterdam-Noord: </a:t>
            </a:r>
            <a:r>
              <a:rPr lang="nl-NL" sz="2300" dirty="0" err="1" smtClean="0">
                <a:latin typeface="Gill Sans"/>
                <a:cs typeface="Gill Sans"/>
              </a:rPr>
              <a:t>very</a:t>
            </a:r>
            <a:r>
              <a:rPr lang="nl-NL" sz="2300" dirty="0" smtClean="0">
                <a:latin typeface="Gill Sans"/>
                <a:cs typeface="Gill Sans"/>
              </a:rPr>
              <a:t> diverse/ </a:t>
            </a:r>
            <a:r>
              <a:rPr lang="nl-NL" sz="2300" dirty="0" err="1" smtClean="0">
                <a:latin typeface="Gill Sans"/>
                <a:cs typeface="Gill Sans"/>
              </a:rPr>
              <a:t>gentrification</a:t>
            </a:r>
            <a:endParaRPr lang="nl-NL" sz="2300" dirty="0">
              <a:latin typeface="Gill Sans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300" dirty="0">
                <a:latin typeface="Gill Sans"/>
                <a:cs typeface="Gill Sans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300" dirty="0">
                <a:latin typeface="Gill Sans"/>
                <a:cs typeface="Gill Sans"/>
              </a:rPr>
              <a:t>	</a:t>
            </a:r>
            <a:r>
              <a:rPr lang="nl-NL" sz="2300" b="1" dirty="0">
                <a:latin typeface="Gill Sans"/>
                <a:cs typeface="Gill Sans"/>
              </a:rPr>
              <a:t>Opportunity</a:t>
            </a:r>
          </a:p>
          <a:p>
            <a:pPr marL="457200" lvl="1" indent="0">
              <a:buNone/>
            </a:pPr>
            <a:r>
              <a:rPr lang="nl-NL" sz="2300" dirty="0">
                <a:latin typeface="Gill Sans"/>
                <a:cs typeface="Gill Sans"/>
              </a:rPr>
              <a:t>	Knowledge </a:t>
            </a:r>
            <a:r>
              <a:rPr lang="nl-NL" sz="2300" dirty="0" err="1">
                <a:latin typeface="Gill Sans"/>
                <a:cs typeface="Gill Sans"/>
              </a:rPr>
              <a:t>institute</a:t>
            </a:r>
            <a:endParaRPr lang="nl-NL" sz="2300" dirty="0">
              <a:latin typeface="Gill Sans"/>
              <a:cs typeface="Gill Sans"/>
            </a:endParaRPr>
          </a:p>
          <a:p>
            <a:pPr marL="457200" lvl="1" indent="0">
              <a:buNone/>
            </a:pPr>
            <a:r>
              <a:rPr lang="nl-NL" sz="2300" dirty="0">
                <a:latin typeface="Gill Sans"/>
                <a:cs typeface="Gill Sans"/>
              </a:rPr>
              <a:t>	</a:t>
            </a:r>
            <a:r>
              <a:rPr lang="nl-NL" sz="2300" dirty="0" err="1">
                <a:latin typeface="Gill Sans"/>
                <a:cs typeface="Gill Sans"/>
              </a:rPr>
              <a:t>Innovation</a:t>
            </a:r>
            <a:r>
              <a:rPr lang="nl-NL" sz="2300" dirty="0">
                <a:latin typeface="Gill Sans"/>
                <a:cs typeface="Gill Sans"/>
              </a:rPr>
              <a:t> </a:t>
            </a:r>
            <a:r>
              <a:rPr lang="nl-NL" sz="2300" dirty="0" smtClean="0">
                <a:latin typeface="Gill Sans"/>
                <a:cs typeface="Gill Sans"/>
              </a:rPr>
              <a:t> </a:t>
            </a:r>
            <a:endParaRPr lang="nl-NL" sz="2300" dirty="0">
              <a:latin typeface="Gill Sans"/>
              <a:cs typeface="Gill Sans"/>
            </a:endParaRPr>
          </a:p>
          <a:p>
            <a:pPr marL="0" indent="0">
              <a:buNone/>
            </a:pPr>
            <a:r>
              <a:rPr lang="nl-NL" sz="2300" dirty="0">
                <a:latin typeface="Gill Sans"/>
                <a:cs typeface="Gill Sans"/>
              </a:rPr>
              <a:t>	</a:t>
            </a:r>
          </a:p>
          <a:p>
            <a:pPr marL="0" indent="0">
              <a:buNone/>
            </a:pPr>
            <a:r>
              <a:rPr lang="nl-NL" sz="2300" dirty="0">
                <a:latin typeface="Gill Sans"/>
                <a:cs typeface="Gill Sans"/>
              </a:rPr>
              <a:t>	</a:t>
            </a:r>
            <a:r>
              <a:rPr lang="nl-NL" sz="2300" b="1" dirty="0" smtClean="0">
                <a:latin typeface="Gill Sans"/>
                <a:cs typeface="Gill Sans"/>
              </a:rPr>
              <a:t>But..</a:t>
            </a:r>
            <a:r>
              <a:rPr lang="nl-NL" sz="2300" dirty="0" smtClean="0">
                <a:latin typeface="Gill Sans"/>
                <a:cs typeface="Gill Sans"/>
              </a:rPr>
              <a:t> </a:t>
            </a:r>
            <a:r>
              <a:rPr lang="nl-NL" sz="2300" dirty="0">
                <a:latin typeface="Gill Sans"/>
                <a:cs typeface="Gill Sans"/>
              </a:rPr>
              <a:t>	</a:t>
            </a:r>
          </a:p>
          <a:p>
            <a:pPr marL="0" indent="0">
              <a:buNone/>
            </a:pPr>
            <a:r>
              <a:rPr lang="nl-NL" sz="2300" dirty="0">
                <a:latin typeface="Gill Sans"/>
                <a:cs typeface="Gill Sans"/>
              </a:rPr>
              <a:t>	Experts </a:t>
            </a:r>
            <a:r>
              <a:rPr lang="nl-NL" sz="2300" dirty="0" err="1">
                <a:latin typeface="Gill Sans"/>
                <a:cs typeface="Gill Sans"/>
              </a:rPr>
              <a:t>don’t</a:t>
            </a:r>
            <a:r>
              <a:rPr lang="nl-NL" sz="2300" dirty="0">
                <a:latin typeface="Gill Sans"/>
                <a:cs typeface="Gill Sans"/>
              </a:rPr>
              <a:t> </a:t>
            </a:r>
            <a:r>
              <a:rPr lang="nl-NL" sz="2300" dirty="0" err="1">
                <a:latin typeface="Gill Sans"/>
                <a:cs typeface="Gill Sans"/>
              </a:rPr>
              <a:t>find</a:t>
            </a:r>
            <a:r>
              <a:rPr lang="nl-NL" sz="2300" dirty="0">
                <a:latin typeface="Gill Sans"/>
                <a:cs typeface="Gill Sans"/>
              </a:rPr>
              <a:t> </a:t>
            </a:r>
            <a:r>
              <a:rPr lang="nl-NL" sz="2300" dirty="0" err="1">
                <a:latin typeface="Gill Sans"/>
                <a:cs typeface="Gill Sans"/>
              </a:rPr>
              <a:t>each</a:t>
            </a:r>
            <a:r>
              <a:rPr lang="nl-NL" sz="2300" dirty="0">
                <a:latin typeface="Gill Sans"/>
                <a:cs typeface="Gill Sans"/>
              </a:rPr>
              <a:t> </a:t>
            </a:r>
            <a:r>
              <a:rPr lang="nl-NL" sz="2300" dirty="0" err="1">
                <a:latin typeface="Gill Sans"/>
                <a:cs typeface="Gill Sans"/>
              </a:rPr>
              <a:t>other</a:t>
            </a:r>
            <a:r>
              <a:rPr lang="nl-NL" sz="2300" dirty="0">
                <a:latin typeface="Gill Sans"/>
                <a:cs typeface="Gill Sans"/>
              </a:rPr>
              <a:t>. </a:t>
            </a:r>
          </a:p>
          <a:p>
            <a:pPr marL="0" indent="0">
              <a:buNone/>
            </a:pPr>
            <a:endParaRPr lang="nl-NL" sz="2300" dirty="0">
              <a:latin typeface="Gill Sans"/>
              <a:cs typeface="Gill Sans"/>
            </a:endParaRPr>
          </a:p>
          <a:p>
            <a:pPr marL="0" indent="0">
              <a:buNone/>
            </a:pPr>
            <a:r>
              <a:rPr lang="nl-NL" sz="2300" dirty="0">
                <a:latin typeface="Gill Sans"/>
                <a:cs typeface="Gill Sans"/>
              </a:rPr>
              <a:t>	</a:t>
            </a:r>
            <a:r>
              <a:rPr lang="nl-NL" sz="2300" b="1" dirty="0">
                <a:latin typeface="Gill Sans"/>
                <a:cs typeface="Gill Sans"/>
              </a:rPr>
              <a:t>WNKL</a:t>
            </a:r>
          </a:p>
          <a:p>
            <a:pPr marL="457200" lvl="1" indent="0">
              <a:buNone/>
            </a:pPr>
            <a:r>
              <a:rPr lang="nl-NL" sz="2300" dirty="0">
                <a:latin typeface="Gill Sans"/>
                <a:cs typeface="Gill Sans"/>
              </a:rPr>
              <a:t>	</a:t>
            </a:r>
            <a:r>
              <a:rPr lang="nl-NL" sz="2300" dirty="0" err="1">
                <a:latin typeface="Gill Sans"/>
                <a:cs typeface="Gill Sans"/>
              </a:rPr>
              <a:t>Localises</a:t>
            </a:r>
            <a:r>
              <a:rPr lang="nl-NL" sz="2300" dirty="0">
                <a:latin typeface="Gill Sans"/>
                <a:cs typeface="Gill Sans"/>
              </a:rPr>
              <a:t> </a:t>
            </a:r>
            <a:r>
              <a:rPr lang="nl-NL" sz="2300" dirty="0" err="1">
                <a:latin typeface="Gill Sans"/>
                <a:cs typeface="Gill Sans"/>
              </a:rPr>
              <a:t>knowledge</a:t>
            </a:r>
            <a:r>
              <a:rPr lang="nl-NL" sz="2300" dirty="0">
                <a:latin typeface="Gill Sans"/>
                <a:cs typeface="Gill Sans"/>
              </a:rPr>
              <a:t> </a:t>
            </a:r>
            <a:r>
              <a:rPr lang="nl-NL" sz="2300" dirty="0" err="1">
                <a:latin typeface="Gill Sans"/>
                <a:cs typeface="Gill Sans"/>
              </a:rPr>
              <a:t>and</a:t>
            </a:r>
            <a:r>
              <a:rPr lang="nl-NL" sz="2300" dirty="0">
                <a:latin typeface="Gill Sans"/>
                <a:cs typeface="Gill Sans"/>
              </a:rPr>
              <a:t> </a:t>
            </a:r>
            <a:r>
              <a:rPr lang="nl-NL" sz="2300" dirty="0" err="1">
                <a:latin typeface="Gill Sans"/>
                <a:cs typeface="Gill Sans"/>
              </a:rPr>
              <a:t>experience</a:t>
            </a:r>
            <a:r>
              <a:rPr lang="nl-NL" sz="2300" dirty="0">
                <a:latin typeface="Gill Sans"/>
                <a:cs typeface="Gill Sans"/>
              </a:rPr>
              <a:t>, brokers </a:t>
            </a:r>
            <a:r>
              <a:rPr lang="nl-NL" sz="2300" dirty="0" err="1">
                <a:latin typeface="Gill Sans"/>
                <a:cs typeface="Gill Sans"/>
              </a:rPr>
              <a:t>and</a:t>
            </a:r>
            <a:r>
              <a:rPr lang="nl-NL" sz="2300" dirty="0">
                <a:latin typeface="Gill Sans"/>
                <a:cs typeface="Gill Sans"/>
              </a:rPr>
              <a:t> </a:t>
            </a:r>
            <a:r>
              <a:rPr lang="nl-NL" sz="2300" dirty="0" err="1">
                <a:latin typeface="Gill Sans"/>
                <a:cs typeface="Gill Sans"/>
              </a:rPr>
              <a:t>stimulates</a:t>
            </a:r>
            <a:r>
              <a:rPr lang="nl-NL" sz="2300" dirty="0">
                <a:latin typeface="Gill Sans"/>
                <a:cs typeface="Gill Sans"/>
              </a:rPr>
              <a:t> </a:t>
            </a:r>
            <a:r>
              <a:rPr lang="nl-NL" sz="2300" dirty="0" err="1">
                <a:latin typeface="Gill Sans"/>
                <a:cs typeface="Gill Sans"/>
              </a:rPr>
              <a:t>to</a:t>
            </a:r>
            <a:r>
              <a:rPr lang="nl-NL" sz="2300" dirty="0">
                <a:latin typeface="Gill Sans"/>
                <a:cs typeface="Gill Sans"/>
              </a:rPr>
              <a:t> </a:t>
            </a:r>
            <a:r>
              <a:rPr lang="nl-NL" sz="2300" dirty="0" err="1">
                <a:latin typeface="Gill Sans"/>
                <a:cs typeface="Gill Sans"/>
              </a:rPr>
              <a:t>realise</a:t>
            </a:r>
            <a:r>
              <a:rPr lang="nl-NL" sz="2300" dirty="0">
                <a:latin typeface="Gill Sans"/>
                <a:cs typeface="Gill Sans"/>
              </a:rPr>
              <a:t> </a:t>
            </a:r>
            <a:r>
              <a:rPr lang="nl-NL" sz="2300" dirty="0" err="1">
                <a:latin typeface="Gill Sans"/>
                <a:cs typeface="Gill Sans"/>
              </a:rPr>
              <a:t>sustainable</a:t>
            </a:r>
            <a:r>
              <a:rPr lang="nl-NL" sz="2300" dirty="0">
                <a:latin typeface="Gill Sans"/>
                <a:cs typeface="Gill Sans"/>
              </a:rPr>
              <a:t> </a:t>
            </a:r>
            <a:r>
              <a:rPr lang="nl-NL" sz="2300" dirty="0" err="1">
                <a:latin typeface="Gill Sans"/>
                <a:cs typeface="Gill Sans"/>
              </a:rPr>
              <a:t>opportunities</a:t>
            </a:r>
            <a:r>
              <a:rPr lang="nl-NL" sz="2300" dirty="0">
                <a:latin typeface="Gill Sans"/>
                <a:cs typeface="Gill Sans"/>
              </a:rPr>
              <a:t> </a:t>
            </a:r>
          </a:p>
          <a:p>
            <a:pPr marL="457200" lvl="1" indent="0">
              <a:buNone/>
            </a:pPr>
            <a:r>
              <a:rPr lang="nl-NL" sz="2300" dirty="0">
                <a:latin typeface="Gill Sans"/>
                <a:cs typeface="Gill Sans"/>
              </a:rPr>
              <a:t>	</a:t>
            </a:r>
            <a:endParaRPr lang="nl-NL" sz="2300" b="1" dirty="0">
              <a:latin typeface="Gill Sans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300" b="1" dirty="0">
                <a:latin typeface="Gill Sans"/>
                <a:cs typeface="Gill Sans"/>
              </a:rPr>
              <a:t>	</a:t>
            </a:r>
            <a:r>
              <a:rPr lang="nl-NL" sz="2300" b="1" dirty="0" err="1">
                <a:latin typeface="Gill Sans"/>
                <a:cs typeface="Gill Sans"/>
              </a:rPr>
              <a:t>Hyperlocal</a:t>
            </a:r>
            <a:endParaRPr lang="nl-NL" sz="2300" b="1" dirty="0">
              <a:latin typeface="Gill Sans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300" dirty="0">
                <a:latin typeface="Gill Sans"/>
                <a:cs typeface="Gill Sans"/>
              </a:rPr>
              <a:t>	</a:t>
            </a:r>
            <a:r>
              <a:rPr lang="nl-NL" sz="2300" dirty="0" err="1">
                <a:latin typeface="Gill Sans"/>
                <a:cs typeface="Gill Sans"/>
              </a:rPr>
              <a:t>Campaigning</a:t>
            </a:r>
            <a:r>
              <a:rPr lang="nl-NL" sz="2300" dirty="0">
                <a:latin typeface="Gill Sans"/>
                <a:cs typeface="Gill Sans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300" dirty="0">
                <a:latin typeface="Gill Sans"/>
                <a:cs typeface="Gill Sans"/>
              </a:rPr>
              <a:t>	</a:t>
            </a:r>
            <a:r>
              <a:rPr lang="nl-NL" sz="2300" dirty="0" smtClean="0">
                <a:latin typeface="Gill Sans"/>
                <a:cs typeface="Gill Sans"/>
              </a:rPr>
              <a:t>IRL: Open </a:t>
            </a:r>
            <a:r>
              <a:rPr lang="nl-NL" sz="2300" dirty="0" err="1">
                <a:latin typeface="Gill Sans"/>
                <a:cs typeface="Gill Sans"/>
              </a:rPr>
              <a:t>Coffees</a:t>
            </a:r>
            <a:r>
              <a:rPr lang="nl-NL" sz="2300" dirty="0">
                <a:latin typeface="Gill Sans"/>
                <a:cs typeface="Gill Sans"/>
              </a:rPr>
              <a:t>, festivals, meet-ups </a:t>
            </a:r>
            <a:r>
              <a:rPr lang="nl-NL" sz="2300" dirty="0" err="1">
                <a:latin typeface="Gill Sans"/>
                <a:cs typeface="Gill Sans"/>
              </a:rPr>
              <a:t>and</a:t>
            </a:r>
            <a:r>
              <a:rPr lang="nl-NL" sz="2300" dirty="0">
                <a:latin typeface="Gill Sans"/>
                <a:cs typeface="Gill Sans"/>
              </a:rPr>
              <a:t> </a:t>
            </a:r>
            <a:r>
              <a:rPr lang="nl-NL" sz="2300" dirty="0" err="1">
                <a:latin typeface="Gill Sans"/>
                <a:cs typeface="Gill Sans"/>
              </a:rPr>
              <a:t>CoPs</a:t>
            </a:r>
            <a:endParaRPr lang="nl-NL" sz="2300" dirty="0">
              <a:latin typeface="Gill Sans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300" dirty="0">
                <a:latin typeface="Gill Sans"/>
                <a:cs typeface="Gill Sans"/>
              </a:rPr>
              <a:t>	</a:t>
            </a:r>
            <a:r>
              <a:rPr lang="nl-NL" sz="2300" dirty="0" err="1">
                <a:latin typeface="Gill Sans"/>
                <a:cs typeface="Gill Sans"/>
              </a:rPr>
              <a:t>Innovationlabs</a:t>
            </a:r>
            <a:r>
              <a:rPr lang="nl-NL" sz="2300" dirty="0">
                <a:latin typeface="Gill Sans"/>
                <a:cs typeface="Gill Sans"/>
              </a:rPr>
              <a:t>/ </a:t>
            </a:r>
            <a:r>
              <a:rPr lang="nl-NL" sz="2300" dirty="0" err="1" smtClean="0">
                <a:latin typeface="Gill Sans"/>
                <a:cs typeface="Gill Sans"/>
              </a:rPr>
              <a:t>hackathon</a:t>
            </a:r>
            <a:endParaRPr lang="nl-NL" sz="2300" dirty="0" smtClean="0">
              <a:latin typeface="Gill Sans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300" dirty="0">
              <a:latin typeface="Gill Sans"/>
              <a:cs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300" dirty="0">
                <a:latin typeface="Gill Sans"/>
                <a:cs typeface="Gill Sans"/>
              </a:rPr>
              <a:t>	Diverse </a:t>
            </a:r>
            <a:r>
              <a:rPr lang="nl-NL" sz="2300" dirty="0" err="1">
                <a:latin typeface="Gill Sans"/>
                <a:cs typeface="Gill Sans"/>
              </a:rPr>
              <a:t>network</a:t>
            </a:r>
            <a:r>
              <a:rPr lang="nl-NL" sz="2300" dirty="0">
                <a:latin typeface="Gill Sans"/>
                <a:cs typeface="Gill Sans"/>
              </a:rPr>
              <a:t>: </a:t>
            </a:r>
            <a:r>
              <a:rPr lang="nl-NL" sz="2300" dirty="0" err="1">
                <a:latin typeface="Gill Sans"/>
                <a:cs typeface="Gill Sans"/>
              </a:rPr>
              <a:t>e</a:t>
            </a:r>
            <a:r>
              <a:rPr lang="nl-NL" sz="2300" dirty="0" err="1" smtClean="0">
                <a:latin typeface="Gill Sans"/>
                <a:cs typeface="Gill Sans"/>
              </a:rPr>
              <a:t>verybody</a:t>
            </a:r>
            <a:r>
              <a:rPr lang="nl-NL" sz="2300" dirty="0" smtClean="0">
                <a:latin typeface="Gill Sans"/>
                <a:cs typeface="Gill Sans"/>
              </a:rPr>
              <a:t> </a:t>
            </a:r>
            <a:r>
              <a:rPr lang="nl-NL" sz="2300" dirty="0">
                <a:latin typeface="Gill Sans"/>
                <a:cs typeface="Gill Sans"/>
              </a:rPr>
              <a:t>has his or her </a:t>
            </a:r>
            <a:r>
              <a:rPr lang="nl-NL" sz="2300" dirty="0" err="1">
                <a:latin typeface="Gill Sans"/>
                <a:cs typeface="Gill Sans"/>
              </a:rPr>
              <a:t>own</a:t>
            </a:r>
            <a:r>
              <a:rPr lang="nl-NL" sz="2300" dirty="0">
                <a:latin typeface="Gill Sans"/>
                <a:cs typeface="Gill Sans"/>
              </a:rPr>
              <a:t> (</a:t>
            </a:r>
            <a:r>
              <a:rPr lang="nl-NL" sz="2300" dirty="0" err="1">
                <a:latin typeface="Gill Sans"/>
                <a:cs typeface="Gill Sans"/>
              </a:rPr>
              <a:t>sustainable</a:t>
            </a:r>
            <a:r>
              <a:rPr lang="nl-NL" sz="2300" dirty="0">
                <a:latin typeface="Gill Sans"/>
                <a:cs typeface="Gill Sans"/>
              </a:rPr>
              <a:t>) </a:t>
            </a:r>
            <a:r>
              <a:rPr lang="nl-NL" sz="2300" dirty="0" err="1" smtClean="0">
                <a:latin typeface="Gill Sans"/>
                <a:cs typeface="Gill Sans"/>
              </a:rPr>
              <a:t>perspective</a:t>
            </a:r>
            <a:r>
              <a:rPr lang="nl-NL" sz="2300" dirty="0">
                <a:latin typeface="Gill Sans"/>
                <a:cs typeface="Gill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25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38248"/>
            <a:ext cx="9144000" cy="80962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7812360" cy="4104456"/>
          </a:xfr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300" b="1" dirty="0" smtClean="0">
                <a:latin typeface="Gill Sans"/>
                <a:cs typeface="Gill Sans"/>
              </a:rPr>
              <a:t>	The </a:t>
            </a:r>
            <a:r>
              <a:rPr lang="nl-NL" sz="2300" b="1" dirty="0" err="1" smtClean="0">
                <a:latin typeface="Gill Sans"/>
                <a:cs typeface="Gill Sans"/>
              </a:rPr>
              <a:t>Sustainable</a:t>
            </a:r>
            <a:r>
              <a:rPr lang="nl-NL" sz="2300" b="1" dirty="0">
                <a:latin typeface="Gill Sans"/>
                <a:cs typeface="Gill Sans"/>
              </a:rPr>
              <a:t> </a:t>
            </a:r>
            <a:r>
              <a:rPr lang="nl-NL" sz="2300" b="1" dirty="0" smtClean="0">
                <a:latin typeface="Gill Sans"/>
                <a:cs typeface="Gill Sans"/>
              </a:rPr>
              <a:t>100: </a:t>
            </a:r>
            <a:r>
              <a:rPr lang="nl-NL" sz="2300" b="1" dirty="0" err="1" smtClean="0">
                <a:latin typeface="Gill Sans"/>
                <a:cs typeface="Gill Sans"/>
              </a:rPr>
              <a:t>towards</a:t>
            </a:r>
            <a:r>
              <a:rPr lang="nl-NL" sz="2300" b="1" dirty="0" smtClean="0">
                <a:latin typeface="Gill Sans"/>
                <a:cs typeface="Gill Sans"/>
              </a:rPr>
              <a:t> a </a:t>
            </a:r>
            <a:r>
              <a:rPr lang="nl-NL" sz="2300" b="1" dirty="0" err="1" smtClean="0">
                <a:latin typeface="Gill Sans"/>
                <a:cs typeface="Gill Sans"/>
              </a:rPr>
              <a:t>circular</a:t>
            </a:r>
            <a:r>
              <a:rPr lang="nl-NL" sz="2300" b="1" dirty="0" smtClean="0">
                <a:latin typeface="Gill Sans"/>
                <a:cs typeface="Gill Sans"/>
              </a:rPr>
              <a:t> </a:t>
            </a:r>
            <a:r>
              <a:rPr lang="nl-NL" sz="2300" b="1" dirty="0" err="1" smtClean="0">
                <a:latin typeface="Gill Sans"/>
                <a:cs typeface="Gill Sans"/>
              </a:rPr>
              <a:t>economy</a:t>
            </a:r>
            <a:endParaRPr lang="nl-NL" sz="1900" b="1" dirty="0">
              <a:latin typeface="Gill Sans"/>
              <a:cs typeface="Gill Sans"/>
            </a:endParaRPr>
          </a:p>
          <a:p>
            <a:pPr marL="0" indent="0">
              <a:buNone/>
            </a:pPr>
            <a:r>
              <a:rPr lang="nl-NL" sz="1900" b="1" dirty="0" smtClean="0">
                <a:latin typeface="Gill Sans"/>
                <a:cs typeface="Gill Sans"/>
              </a:rPr>
              <a:t>	Entrepreneurs:</a:t>
            </a:r>
          </a:p>
          <a:p>
            <a:pPr lvl="2"/>
            <a:r>
              <a:rPr lang="nl-NL" sz="1500" dirty="0" smtClean="0">
                <a:latin typeface="Gill Sans"/>
                <a:cs typeface="Gill Sans"/>
              </a:rPr>
              <a:t>Share </a:t>
            </a:r>
            <a:r>
              <a:rPr lang="nl-NL" sz="1500" dirty="0" err="1" smtClean="0">
                <a:latin typeface="Gill Sans"/>
                <a:cs typeface="Gill Sans"/>
              </a:rPr>
              <a:t>raw</a:t>
            </a:r>
            <a:r>
              <a:rPr lang="nl-NL" sz="1500" dirty="0" smtClean="0">
                <a:latin typeface="Gill Sans"/>
                <a:cs typeface="Gill Sans"/>
              </a:rPr>
              <a:t> </a:t>
            </a:r>
            <a:r>
              <a:rPr lang="nl-NL" sz="1500" dirty="0" err="1" smtClean="0">
                <a:latin typeface="Gill Sans"/>
                <a:cs typeface="Gill Sans"/>
              </a:rPr>
              <a:t>materials</a:t>
            </a:r>
            <a:r>
              <a:rPr lang="nl-NL" sz="1500" dirty="0" smtClean="0">
                <a:latin typeface="Gill Sans"/>
                <a:cs typeface="Gill Sans"/>
              </a:rPr>
              <a:t> </a:t>
            </a:r>
            <a:r>
              <a:rPr lang="nl-NL" sz="1500" dirty="0" err="1" smtClean="0">
                <a:latin typeface="Gill Sans"/>
                <a:cs typeface="Gill Sans"/>
              </a:rPr>
              <a:t>and</a:t>
            </a:r>
            <a:r>
              <a:rPr lang="nl-NL" sz="1500" dirty="0" smtClean="0">
                <a:latin typeface="Gill Sans"/>
                <a:cs typeface="Gill Sans"/>
              </a:rPr>
              <a:t> waste </a:t>
            </a:r>
          </a:p>
          <a:p>
            <a:pPr lvl="2"/>
            <a:r>
              <a:rPr lang="nl-NL" sz="1500" dirty="0" smtClean="0">
                <a:latin typeface="Gill Sans"/>
                <a:cs typeface="Gill Sans"/>
              </a:rPr>
              <a:t>Share </a:t>
            </a:r>
            <a:r>
              <a:rPr lang="nl-NL" sz="1500" dirty="0" err="1" smtClean="0">
                <a:latin typeface="Gill Sans"/>
                <a:cs typeface="Gill Sans"/>
              </a:rPr>
              <a:t>assets</a:t>
            </a:r>
            <a:r>
              <a:rPr lang="nl-NL" sz="1500" dirty="0">
                <a:latin typeface="Gill Sans"/>
                <a:cs typeface="Gill Sans"/>
              </a:rPr>
              <a:t> </a:t>
            </a:r>
            <a:r>
              <a:rPr lang="nl-NL" sz="1500" dirty="0" err="1" smtClean="0">
                <a:latin typeface="Gill Sans"/>
                <a:cs typeface="Gill Sans"/>
              </a:rPr>
              <a:t>like</a:t>
            </a:r>
            <a:r>
              <a:rPr lang="nl-NL" sz="1500" dirty="0" smtClean="0">
                <a:latin typeface="Gill Sans"/>
                <a:cs typeface="Gill Sans"/>
              </a:rPr>
              <a:t> </a:t>
            </a:r>
            <a:r>
              <a:rPr lang="nl-NL" sz="1500" dirty="0" err="1" smtClean="0">
                <a:latin typeface="Gill Sans"/>
                <a:cs typeface="Gill Sans"/>
              </a:rPr>
              <a:t>electrical</a:t>
            </a:r>
            <a:r>
              <a:rPr lang="nl-NL" sz="1500" dirty="0" smtClean="0">
                <a:latin typeface="Gill Sans"/>
                <a:cs typeface="Gill Sans"/>
              </a:rPr>
              <a:t> company </a:t>
            </a:r>
            <a:r>
              <a:rPr lang="nl-NL" sz="1500" dirty="0" err="1" smtClean="0">
                <a:latin typeface="Gill Sans"/>
                <a:cs typeface="Gill Sans"/>
              </a:rPr>
              <a:t>cars</a:t>
            </a:r>
            <a:endParaRPr lang="nl-NL" sz="1500" dirty="0" smtClean="0">
              <a:latin typeface="Gill Sans"/>
              <a:cs typeface="Gill Sans"/>
            </a:endParaRPr>
          </a:p>
          <a:p>
            <a:pPr lvl="2"/>
            <a:r>
              <a:rPr lang="nl-NL" sz="1500" dirty="0" err="1" smtClean="0">
                <a:latin typeface="Gill Sans"/>
                <a:cs typeface="Gill Sans"/>
              </a:rPr>
              <a:t>Collaborate</a:t>
            </a:r>
            <a:r>
              <a:rPr lang="nl-NL" sz="1500" dirty="0" smtClean="0">
                <a:latin typeface="Gill Sans"/>
                <a:cs typeface="Gill Sans"/>
              </a:rPr>
              <a:t> in energy co-</a:t>
            </a:r>
            <a:r>
              <a:rPr lang="nl-NL" sz="1500" dirty="0" err="1" smtClean="0">
                <a:latin typeface="Gill Sans"/>
                <a:cs typeface="Gill Sans"/>
              </a:rPr>
              <a:t>ops</a:t>
            </a:r>
            <a:r>
              <a:rPr lang="nl-NL" sz="1500" dirty="0" smtClean="0">
                <a:latin typeface="Gill Sans"/>
                <a:cs typeface="Gill Sans"/>
              </a:rPr>
              <a:t> / </a:t>
            </a:r>
            <a:r>
              <a:rPr lang="nl-NL" sz="1500" dirty="0" err="1" smtClean="0">
                <a:latin typeface="Gill Sans"/>
                <a:cs typeface="Gill Sans"/>
              </a:rPr>
              <a:t>local</a:t>
            </a:r>
            <a:r>
              <a:rPr lang="nl-NL" sz="1500" dirty="0" smtClean="0">
                <a:latin typeface="Gill Sans"/>
                <a:cs typeface="Gill Sans"/>
              </a:rPr>
              <a:t> </a:t>
            </a:r>
            <a:r>
              <a:rPr lang="nl-NL" sz="1500" dirty="0" err="1" smtClean="0">
                <a:latin typeface="Gill Sans"/>
                <a:cs typeface="Gill Sans"/>
              </a:rPr>
              <a:t>smartgrids</a:t>
            </a:r>
            <a:endParaRPr lang="nl-NL" sz="1500" dirty="0" smtClean="0">
              <a:latin typeface="Gill Sans"/>
              <a:cs typeface="Gill Sans"/>
            </a:endParaRPr>
          </a:p>
          <a:p>
            <a:pPr lvl="2"/>
            <a:r>
              <a:rPr lang="nl-NL" sz="1500" dirty="0" err="1" smtClean="0">
                <a:latin typeface="Gill Sans"/>
                <a:cs typeface="Gill Sans"/>
              </a:rPr>
              <a:t>Collaborate</a:t>
            </a:r>
            <a:r>
              <a:rPr lang="nl-NL" sz="1500" dirty="0" smtClean="0">
                <a:latin typeface="Gill Sans"/>
                <a:cs typeface="Gill Sans"/>
              </a:rPr>
              <a:t> in </a:t>
            </a:r>
            <a:r>
              <a:rPr lang="nl-NL" sz="1500" dirty="0" err="1" smtClean="0">
                <a:latin typeface="Gill Sans"/>
                <a:cs typeface="Gill Sans"/>
              </a:rPr>
              <a:t>sustainable</a:t>
            </a:r>
            <a:r>
              <a:rPr lang="nl-NL" sz="1500" dirty="0" smtClean="0">
                <a:latin typeface="Gill Sans"/>
                <a:cs typeface="Gill Sans"/>
              </a:rPr>
              <a:t> offices </a:t>
            </a:r>
            <a:r>
              <a:rPr lang="nl-NL" sz="1500" dirty="0" err="1" smtClean="0">
                <a:latin typeface="Gill Sans"/>
                <a:cs typeface="Gill Sans"/>
              </a:rPr>
              <a:t>and</a:t>
            </a:r>
            <a:r>
              <a:rPr lang="nl-NL" sz="1500" dirty="0" smtClean="0">
                <a:latin typeface="Gill Sans"/>
                <a:cs typeface="Gill Sans"/>
              </a:rPr>
              <a:t> </a:t>
            </a:r>
            <a:r>
              <a:rPr lang="nl-NL" sz="1500" dirty="0" err="1" smtClean="0">
                <a:latin typeface="Gill Sans"/>
                <a:cs typeface="Gill Sans"/>
              </a:rPr>
              <a:t>third</a:t>
            </a:r>
            <a:r>
              <a:rPr lang="nl-NL" sz="1500" dirty="0" smtClean="0">
                <a:latin typeface="Gill Sans"/>
                <a:cs typeface="Gill Sans"/>
              </a:rPr>
              <a:t> </a:t>
            </a:r>
            <a:r>
              <a:rPr lang="nl-NL" sz="1500" dirty="0" err="1" smtClean="0">
                <a:latin typeface="Gill Sans"/>
                <a:cs typeface="Gill Sans"/>
              </a:rPr>
              <a:t>places</a:t>
            </a:r>
            <a:endParaRPr lang="nl-NL" sz="1500" dirty="0" smtClean="0">
              <a:latin typeface="Gill Sans"/>
              <a:cs typeface="Gill Sans"/>
            </a:endParaRPr>
          </a:p>
          <a:p>
            <a:pPr lvl="2"/>
            <a:r>
              <a:rPr lang="nl-NL" sz="1500" dirty="0" err="1" smtClean="0">
                <a:latin typeface="Gill Sans"/>
                <a:cs typeface="Gill Sans"/>
              </a:rPr>
              <a:t>Provide</a:t>
            </a:r>
            <a:r>
              <a:rPr lang="nl-NL" sz="1500" dirty="0" smtClean="0">
                <a:latin typeface="Gill Sans"/>
                <a:cs typeface="Gill Sans"/>
              </a:rPr>
              <a:t> </a:t>
            </a:r>
            <a:r>
              <a:rPr lang="nl-NL" sz="1500" dirty="0" err="1">
                <a:latin typeface="Gill Sans"/>
                <a:cs typeface="Gill Sans"/>
              </a:rPr>
              <a:t>sustainable</a:t>
            </a:r>
            <a:r>
              <a:rPr lang="nl-NL" sz="1500" dirty="0">
                <a:latin typeface="Gill Sans"/>
                <a:cs typeface="Gill Sans"/>
              </a:rPr>
              <a:t> services </a:t>
            </a:r>
            <a:r>
              <a:rPr lang="nl-NL" sz="1500" dirty="0" err="1">
                <a:latin typeface="Gill Sans"/>
                <a:cs typeface="Gill Sans"/>
              </a:rPr>
              <a:t>and</a:t>
            </a:r>
            <a:r>
              <a:rPr lang="nl-NL" sz="1500" dirty="0">
                <a:latin typeface="Gill Sans"/>
                <a:cs typeface="Gill Sans"/>
              </a:rPr>
              <a:t> </a:t>
            </a:r>
            <a:r>
              <a:rPr lang="nl-NL" sz="1500" dirty="0" err="1">
                <a:latin typeface="Gill Sans"/>
                <a:cs typeface="Gill Sans"/>
              </a:rPr>
              <a:t>solutions</a:t>
            </a:r>
            <a:r>
              <a:rPr lang="nl-NL" sz="1500" dirty="0">
                <a:latin typeface="Gill Sans"/>
                <a:cs typeface="Gill Sans"/>
              </a:rPr>
              <a:t> </a:t>
            </a:r>
            <a:r>
              <a:rPr lang="nl-NL" sz="1500" dirty="0" err="1">
                <a:latin typeface="Gill Sans"/>
                <a:cs typeface="Gill Sans"/>
              </a:rPr>
              <a:t>from</a:t>
            </a:r>
            <a:r>
              <a:rPr lang="nl-NL" sz="1500" dirty="0">
                <a:latin typeface="Gill Sans"/>
                <a:cs typeface="Gill Sans"/>
              </a:rPr>
              <a:t> a </a:t>
            </a:r>
            <a:r>
              <a:rPr lang="nl-NL" sz="1500" dirty="0" err="1">
                <a:latin typeface="Gill Sans"/>
                <a:cs typeface="Gill Sans"/>
              </a:rPr>
              <a:t>local</a:t>
            </a:r>
            <a:r>
              <a:rPr lang="nl-NL" sz="1500" dirty="0">
                <a:latin typeface="Gill Sans"/>
                <a:cs typeface="Gill Sans"/>
              </a:rPr>
              <a:t> ‘</a:t>
            </a:r>
            <a:r>
              <a:rPr lang="nl-NL" sz="1500" dirty="0" err="1">
                <a:latin typeface="Gill Sans"/>
                <a:cs typeface="Gill Sans"/>
              </a:rPr>
              <a:t>network</a:t>
            </a:r>
            <a:r>
              <a:rPr lang="nl-NL" sz="1500" dirty="0">
                <a:latin typeface="Gill Sans"/>
                <a:cs typeface="Gill Sans"/>
              </a:rPr>
              <a:t> company’</a:t>
            </a:r>
            <a:endParaRPr lang="nl-NL" sz="1500" dirty="0" smtClean="0">
              <a:latin typeface="Gill Sans"/>
              <a:cs typeface="Gill Sans"/>
            </a:endParaRPr>
          </a:p>
          <a:p>
            <a:pPr lvl="2"/>
            <a:r>
              <a:rPr lang="nl-NL" sz="1500" dirty="0" smtClean="0">
                <a:latin typeface="Gill Sans"/>
                <a:cs typeface="Gill Sans"/>
              </a:rPr>
              <a:t>Put </a:t>
            </a:r>
            <a:r>
              <a:rPr lang="nl-NL" sz="1500" dirty="0" err="1">
                <a:latin typeface="Gill Sans"/>
                <a:cs typeface="Gill Sans"/>
              </a:rPr>
              <a:t>s</a:t>
            </a:r>
            <a:r>
              <a:rPr lang="nl-NL" sz="1500" dirty="0" err="1" smtClean="0">
                <a:latin typeface="Gill Sans"/>
                <a:cs typeface="Gill Sans"/>
              </a:rPr>
              <a:t>ustainable</a:t>
            </a:r>
            <a:r>
              <a:rPr lang="nl-NL" sz="1500" dirty="0" smtClean="0">
                <a:latin typeface="Gill Sans"/>
                <a:cs typeface="Gill Sans"/>
              </a:rPr>
              <a:t> </a:t>
            </a:r>
            <a:r>
              <a:rPr lang="nl-NL" sz="1500" dirty="0" err="1" smtClean="0">
                <a:latin typeface="Gill Sans"/>
                <a:cs typeface="Gill Sans"/>
              </a:rPr>
              <a:t>procurement</a:t>
            </a:r>
            <a:r>
              <a:rPr lang="nl-NL" sz="1500" dirty="0" smtClean="0">
                <a:latin typeface="Gill Sans"/>
                <a:cs typeface="Gill Sans"/>
              </a:rPr>
              <a:t> on the agenda</a:t>
            </a:r>
          </a:p>
          <a:p>
            <a:pPr lvl="2"/>
            <a:r>
              <a:rPr lang="nl-NL" sz="1500" dirty="0" err="1" smtClean="0">
                <a:latin typeface="Gill Sans"/>
                <a:cs typeface="Gill Sans"/>
              </a:rPr>
              <a:t>Innovate</a:t>
            </a:r>
            <a:endParaRPr lang="nl-NL" sz="1500" dirty="0" smtClean="0">
              <a:latin typeface="Gill Sans"/>
              <a:cs typeface="Gill Sans"/>
            </a:endParaRPr>
          </a:p>
          <a:p>
            <a:pPr marL="914400" lvl="2" indent="0">
              <a:buNone/>
            </a:pPr>
            <a:r>
              <a:rPr lang="nl-NL" sz="1900" b="1" dirty="0" err="1" smtClean="0">
                <a:latin typeface="Gill Sans"/>
                <a:cs typeface="Gill Sans"/>
              </a:rPr>
              <a:t>Locals</a:t>
            </a:r>
            <a:r>
              <a:rPr lang="nl-NL" sz="1900" b="1" dirty="0" smtClean="0">
                <a:latin typeface="Gill Sans"/>
                <a:cs typeface="Gill Sans"/>
              </a:rPr>
              <a:t>:</a:t>
            </a:r>
            <a:endParaRPr lang="nl-NL" sz="1900" b="1" dirty="0">
              <a:latin typeface="Gill Sans"/>
              <a:cs typeface="Gill Sans"/>
            </a:endParaRPr>
          </a:p>
          <a:p>
            <a:pPr lvl="2"/>
            <a:r>
              <a:rPr lang="nl-NL" sz="1500" dirty="0" smtClean="0">
                <a:latin typeface="Gill Sans"/>
                <a:cs typeface="Gill Sans"/>
              </a:rPr>
              <a:t>Have a </a:t>
            </a:r>
            <a:r>
              <a:rPr lang="nl-NL" sz="1500" dirty="0" err="1" smtClean="0">
                <a:latin typeface="Gill Sans"/>
                <a:cs typeface="Gill Sans"/>
              </a:rPr>
              <a:t>sustainable</a:t>
            </a:r>
            <a:r>
              <a:rPr lang="nl-NL" sz="1500" dirty="0" smtClean="0">
                <a:latin typeface="Gill Sans"/>
                <a:cs typeface="Gill Sans"/>
              </a:rPr>
              <a:t> </a:t>
            </a:r>
            <a:r>
              <a:rPr lang="nl-NL" sz="1500" dirty="0" err="1" smtClean="0">
                <a:latin typeface="Gill Sans"/>
                <a:cs typeface="Gill Sans"/>
              </a:rPr>
              <a:t>alternative</a:t>
            </a:r>
            <a:r>
              <a:rPr lang="nl-NL" sz="1500" dirty="0" smtClean="0">
                <a:latin typeface="Gill Sans"/>
                <a:cs typeface="Gill Sans"/>
              </a:rPr>
              <a:t> </a:t>
            </a:r>
            <a:r>
              <a:rPr lang="nl-NL" sz="1500" dirty="0" err="1" smtClean="0">
                <a:latin typeface="Gill Sans"/>
                <a:cs typeface="Gill Sans"/>
              </a:rPr>
              <a:t>and</a:t>
            </a:r>
            <a:r>
              <a:rPr lang="nl-NL" sz="1500" dirty="0" smtClean="0">
                <a:latin typeface="Gill Sans"/>
                <a:cs typeface="Gill Sans"/>
              </a:rPr>
              <a:t> </a:t>
            </a:r>
            <a:r>
              <a:rPr lang="nl-NL" sz="1500" dirty="0" err="1" smtClean="0">
                <a:latin typeface="Gill Sans"/>
                <a:cs typeface="Gill Sans"/>
              </a:rPr>
              <a:t>know</a:t>
            </a:r>
            <a:r>
              <a:rPr lang="nl-NL" sz="1500" dirty="0" smtClean="0">
                <a:latin typeface="Gill Sans"/>
                <a:cs typeface="Gill Sans"/>
              </a:rPr>
              <a:t> </a:t>
            </a:r>
            <a:r>
              <a:rPr lang="nl-NL" sz="1500" dirty="0" err="1" smtClean="0">
                <a:latin typeface="Gill Sans"/>
                <a:cs typeface="Gill Sans"/>
              </a:rPr>
              <a:t>why</a:t>
            </a:r>
            <a:r>
              <a:rPr lang="nl-NL" sz="1500" dirty="0" smtClean="0">
                <a:latin typeface="Gill Sans"/>
                <a:cs typeface="Gill Sans"/>
              </a:rPr>
              <a:t> </a:t>
            </a:r>
            <a:r>
              <a:rPr lang="nl-NL" sz="1500" dirty="0" err="1" smtClean="0">
                <a:latin typeface="Gill Sans"/>
                <a:cs typeface="Gill Sans"/>
              </a:rPr>
              <a:t>and</a:t>
            </a:r>
            <a:r>
              <a:rPr lang="nl-NL" sz="1500" dirty="0" smtClean="0">
                <a:latin typeface="Gill Sans"/>
                <a:cs typeface="Gill Sans"/>
              </a:rPr>
              <a:t> </a:t>
            </a:r>
            <a:r>
              <a:rPr lang="nl-NL" sz="1500" dirty="0" err="1" smtClean="0">
                <a:latin typeface="Gill Sans"/>
                <a:cs typeface="Gill Sans"/>
              </a:rPr>
              <a:t>how</a:t>
            </a:r>
            <a:r>
              <a:rPr lang="nl-NL" sz="1500" dirty="0" smtClean="0">
                <a:latin typeface="Gill Sans"/>
                <a:cs typeface="Gill Sans"/>
              </a:rPr>
              <a:t> </a:t>
            </a:r>
            <a:r>
              <a:rPr lang="nl-NL" sz="1500" dirty="0" err="1" smtClean="0">
                <a:latin typeface="Gill Sans"/>
                <a:cs typeface="Gill Sans"/>
              </a:rPr>
              <a:t>to</a:t>
            </a:r>
            <a:r>
              <a:rPr lang="nl-NL" sz="1500" dirty="0" smtClean="0">
                <a:latin typeface="Gill Sans"/>
                <a:cs typeface="Gill Sans"/>
              </a:rPr>
              <a:t> </a:t>
            </a:r>
            <a:r>
              <a:rPr lang="nl-NL" sz="1500" dirty="0" err="1" smtClean="0">
                <a:latin typeface="Gill Sans"/>
                <a:cs typeface="Gill Sans"/>
              </a:rPr>
              <a:t>find</a:t>
            </a:r>
            <a:r>
              <a:rPr lang="nl-NL" sz="1500" dirty="0" smtClean="0">
                <a:latin typeface="Gill Sans"/>
                <a:cs typeface="Gill Sans"/>
              </a:rPr>
              <a:t> </a:t>
            </a:r>
            <a:r>
              <a:rPr lang="nl-NL" sz="1500" dirty="0" err="1" smtClean="0">
                <a:latin typeface="Gill Sans"/>
                <a:cs typeface="Gill Sans"/>
              </a:rPr>
              <a:t>it</a:t>
            </a:r>
            <a:r>
              <a:rPr lang="nl-NL" sz="1500" dirty="0" smtClean="0">
                <a:latin typeface="Gill Sans"/>
                <a:cs typeface="Gill Sans"/>
              </a:rPr>
              <a:t> </a:t>
            </a:r>
            <a:r>
              <a:rPr lang="nl-NL" sz="1500" dirty="0" err="1" smtClean="0">
                <a:latin typeface="Gill Sans"/>
                <a:cs typeface="Gill Sans"/>
              </a:rPr>
              <a:t>locally</a:t>
            </a:r>
            <a:r>
              <a:rPr lang="nl-NL" sz="1500" dirty="0" smtClean="0">
                <a:latin typeface="Gill Sans"/>
                <a:cs typeface="Gill Sans"/>
              </a:rPr>
              <a:t>. </a:t>
            </a:r>
          </a:p>
          <a:p>
            <a:pPr lvl="2"/>
            <a:r>
              <a:rPr lang="nl-NL" sz="1500" dirty="0" err="1" smtClean="0">
                <a:latin typeface="Gill Sans"/>
                <a:cs typeface="Gill Sans"/>
              </a:rPr>
              <a:t>Procurement</a:t>
            </a:r>
            <a:r>
              <a:rPr lang="nl-NL" sz="1500" dirty="0" smtClean="0">
                <a:latin typeface="Gill Sans"/>
                <a:cs typeface="Gill Sans"/>
              </a:rPr>
              <a:t> </a:t>
            </a:r>
            <a:r>
              <a:rPr lang="nl-NL" sz="1500" dirty="0" err="1" smtClean="0">
                <a:latin typeface="Gill Sans"/>
                <a:cs typeface="Gill Sans"/>
              </a:rPr>
              <a:t>officers</a:t>
            </a:r>
            <a:r>
              <a:rPr lang="nl-NL" sz="1500" dirty="0" smtClean="0">
                <a:latin typeface="Gill Sans"/>
                <a:cs typeface="Gill Sans"/>
              </a:rPr>
              <a:t> have </a:t>
            </a:r>
            <a:r>
              <a:rPr lang="nl-NL" sz="1500" dirty="0" err="1" smtClean="0">
                <a:latin typeface="Gill Sans"/>
                <a:cs typeface="Gill Sans"/>
              </a:rPr>
              <a:t>an</a:t>
            </a:r>
            <a:r>
              <a:rPr lang="nl-NL" sz="1500" dirty="0" smtClean="0">
                <a:latin typeface="Gill Sans"/>
                <a:cs typeface="Gill Sans"/>
              </a:rPr>
              <a:t> option </a:t>
            </a:r>
            <a:r>
              <a:rPr lang="nl-NL" sz="1500" dirty="0" err="1" smtClean="0">
                <a:latin typeface="Gill Sans"/>
                <a:cs typeface="Gill Sans"/>
              </a:rPr>
              <a:t>to</a:t>
            </a:r>
            <a:r>
              <a:rPr lang="nl-NL" sz="1500" dirty="0" smtClean="0">
                <a:latin typeface="Gill Sans"/>
                <a:cs typeface="Gill Sans"/>
              </a:rPr>
              <a:t> </a:t>
            </a:r>
            <a:r>
              <a:rPr lang="nl-NL" sz="1500" dirty="0" err="1" smtClean="0">
                <a:latin typeface="Gill Sans"/>
                <a:cs typeface="Gill Sans"/>
              </a:rPr>
              <a:t>work</a:t>
            </a:r>
            <a:r>
              <a:rPr lang="nl-NL" sz="1500" dirty="0" smtClean="0">
                <a:latin typeface="Gill Sans"/>
                <a:cs typeface="Gill Sans"/>
              </a:rPr>
              <a:t> </a:t>
            </a:r>
            <a:r>
              <a:rPr lang="nl-NL" sz="1500" dirty="0" err="1" smtClean="0">
                <a:latin typeface="Gill Sans"/>
                <a:cs typeface="Gill Sans"/>
              </a:rPr>
              <a:t>with</a:t>
            </a:r>
            <a:r>
              <a:rPr lang="nl-NL" sz="1500" dirty="0" smtClean="0">
                <a:latin typeface="Gill Sans"/>
                <a:cs typeface="Gill Sans"/>
              </a:rPr>
              <a:t> </a:t>
            </a:r>
            <a:r>
              <a:rPr lang="nl-NL" sz="1500" dirty="0" err="1" smtClean="0">
                <a:latin typeface="Gill Sans"/>
                <a:cs typeface="Gill Sans"/>
              </a:rPr>
              <a:t>sustainable</a:t>
            </a:r>
            <a:r>
              <a:rPr lang="nl-NL" sz="1500" dirty="0" smtClean="0">
                <a:latin typeface="Gill Sans"/>
                <a:cs typeface="Gill Sans"/>
              </a:rPr>
              <a:t> </a:t>
            </a:r>
            <a:r>
              <a:rPr lang="nl-NL" sz="1500" dirty="0" err="1" smtClean="0">
                <a:latin typeface="Gill Sans"/>
                <a:cs typeface="Gill Sans"/>
              </a:rPr>
              <a:t>local</a:t>
            </a:r>
            <a:r>
              <a:rPr lang="nl-NL" sz="1500" dirty="0" smtClean="0">
                <a:latin typeface="Gill Sans"/>
                <a:cs typeface="Gill Sans"/>
              </a:rPr>
              <a:t> co-</a:t>
            </a:r>
            <a:r>
              <a:rPr lang="nl-NL" sz="1500" dirty="0" err="1" smtClean="0">
                <a:latin typeface="Gill Sans"/>
                <a:cs typeface="Gill Sans"/>
              </a:rPr>
              <a:t>ops</a:t>
            </a:r>
            <a:r>
              <a:rPr lang="nl-NL" sz="1500" dirty="0" smtClean="0">
                <a:latin typeface="Gill Sans"/>
                <a:cs typeface="Gill Sans"/>
              </a:rPr>
              <a:t> </a:t>
            </a:r>
          </a:p>
          <a:p>
            <a:pPr lvl="2"/>
            <a:r>
              <a:rPr lang="nl-NL" sz="1500" dirty="0" smtClean="0">
                <a:latin typeface="Gill Sans"/>
                <a:cs typeface="Gill Sans"/>
              </a:rPr>
              <a:t>Incentive </a:t>
            </a:r>
            <a:r>
              <a:rPr lang="nl-NL" sz="1500" dirty="0" err="1" smtClean="0">
                <a:latin typeface="Gill Sans"/>
                <a:cs typeface="Gill Sans"/>
              </a:rPr>
              <a:t>for</a:t>
            </a:r>
            <a:r>
              <a:rPr lang="nl-NL" sz="1500" dirty="0" smtClean="0">
                <a:latin typeface="Gill Sans"/>
                <a:cs typeface="Gill Sans"/>
              </a:rPr>
              <a:t> the ‘peloton’ </a:t>
            </a:r>
            <a:r>
              <a:rPr lang="nl-NL" sz="1500" dirty="0" err="1" smtClean="0">
                <a:latin typeface="Gill Sans"/>
                <a:cs typeface="Gill Sans"/>
              </a:rPr>
              <a:t>to</a:t>
            </a:r>
            <a:r>
              <a:rPr lang="nl-NL" sz="1500" dirty="0" smtClean="0">
                <a:latin typeface="Gill Sans"/>
                <a:cs typeface="Gill Sans"/>
              </a:rPr>
              <a:t> </a:t>
            </a:r>
            <a:r>
              <a:rPr lang="nl-NL" sz="1500" dirty="0" err="1" smtClean="0">
                <a:latin typeface="Gill Sans"/>
                <a:cs typeface="Gill Sans"/>
              </a:rPr>
              <a:t>work</a:t>
            </a:r>
            <a:r>
              <a:rPr lang="nl-NL" sz="1500" dirty="0" smtClean="0">
                <a:latin typeface="Gill Sans"/>
                <a:cs typeface="Gill Sans"/>
              </a:rPr>
              <a:t> in a more </a:t>
            </a:r>
            <a:r>
              <a:rPr lang="nl-NL" sz="1500" dirty="0" err="1" smtClean="0">
                <a:latin typeface="Gill Sans"/>
                <a:cs typeface="Gill Sans"/>
              </a:rPr>
              <a:t>sustainable</a:t>
            </a:r>
            <a:r>
              <a:rPr lang="nl-NL" sz="1500" dirty="0" smtClean="0">
                <a:latin typeface="Gill Sans"/>
                <a:cs typeface="Gill Sans"/>
              </a:rPr>
              <a:t> way</a:t>
            </a:r>
            <a:endParaRPr lang="nl-NL" sz="1500" dirty="0">
              <a:latin typeface="Gill Sans"/>
              <a:cs typeface="Gill Sans"/>
            </a:endParaRPr>
          </a:p>
          <a:p>
            <a:pPr marL="0" indent="0">
              <a:buNone/>
            </a:pPr>
            <a:endParaRPr lang="nl-NL" sz="1900" b="1" dirty="0">
              <a:latin typeface="Gill Sans"/>
              <a:cs typeface="Gill Sans"/>
            </a:endParaRPr>
          </a:p>
          <a:p>
            <a:pPr marL="0" indent="0">
              <a:buNone/>
            </a:pPr>
            <a:r>
              <a:rPr lang="nl-NL" sz="1900" b="1" dirty="0" smtClean="0">
                <a:latin typeface="Gill Sans"/>
                <a:cs typeface="Gill Sans"/>
              </a:rPr>
              <a:t>	Through </a:t>
            </a:r>
            <a:r>
              <a:rPr lang="nl-NL" sz="1900" b="1" dirty="0" err="1" smtClean="0">
                <a:latin typeface="Gill Sans"/>
                <a:cs typeface="Gill Sans"/>
              </a:rPr>
              <a:t>campaigning</a:t>
            </a:r>
            <a:r>
              <a:rPr lang="nl-NL" sz="1900" b="1" dirty="0" smtClean="0">
                <a:latin typeface="Gill Sans"/>
                <a:cs typeface="Gill Sans"/>
              </a:rPr>
              <a:t>, </a:t>
            </a:r>
            <a:r>
              <a:rPr lang="nl-NL" sz="1900" b="1" dirty="0" err="1" smtClean="0">
                <a:latin typeface="Gill Sans"/>
                <a:cs typeface="Gill Sans"/>
              </a:rPr>
              <a:t>co-operation</a:t>
            </a:r>
            <a:r>
              <a:rPr lang="nl-NL" sz="1900" b="1" dirty="0" smtClean="0">
                <a:latin typeface="Gill Sans"/>
                <a:cs typeface="Gill Sans"/>
              </a:rPr>
              <a:t> </a:t>
            </a:r>
            <a:r>
              <a:rPr lang="nl-NL" sz="1900" b="1" dirty="0" err="1" smtClean="0">
                <a:latin typeface="Gill Sans"/>
                <a:cs typeface="Gill Sans"/>
              </a:rPr>
              <a:t>and</a:t>
            </a:r>
            <a:r>
              <a:rPr lang="nl-NL" sz="1900" b="1" dirty="0" smtClean="0">
                <a:latin typeface="Gill Sans"/>
                <a:cs typeface="Gill Sans"/>
              </a:rPr>
              <a:t> </a:t>
            </a:r>
            <a:r>
              <a:rPr lang="nl-NL" sz="1900" b="1" dirty="0" err="1" smtClean="0">
                <a:latin typeface="Gill Sans"/>
                <a:cs typeface="Gill Sans"/>
              </a:rPr>
              <a:t>sharing</a:t>
            </a:r>
            <a:r>
              <a:rPr lang="nl-NL" sz="1900" b="1" dirty="0" smtClean="0">
                <a:latin typeface="Gill Sans"/>
                <a:cs typeface="Gill Sans"/>
              </a:rPr>
              <a:t> 	</a:t>
            </a:r>
            <a:r>
              <a:rPr lang="nl-NL" sz="1900" b="1" dirty="0" err="1" smtClean="0">
                <a:latin typeface="Gill Sans"/>
                <a:cs typeface="Gill Sans"/>
              </a:rPr>
              <a:t>knowledge</a:t>
            </a:r>
            <a:r>
              <a:rPr lang="nl-NL" sz="1900" b="1" dirty="0" smtClean="0">
                <a:latin typeface="Gill Sans"/>
                <a:cs typeface="Gill Sans"/>
              </a:rPr>
              <a:t> the </a:t>
            </a:r>
            <a:r>
              <a:rPr lang="nl-NL" sz="1900" b="1" dirty="0" err="1" smtClean="0">
                <a:latin typeface="Gill Sans"/>
                <a:cs typeface="Gill Sans"/>
              </a:rPr>
              <a:t>number</a:t>
            </a:r>
            <a:r>
              <a:rPr lang="nl-NL" sz="1900" b="1" dirty="0" smtClean="0">
                <a:latin typeface="Gill Sans"/>
                <a:cs typeface="Gill Sans"/>
              </a:rPr>
              <a:t> of frontrunners </a:t>
            </a:r>
            <a:r>
              <a:rPr lang="nl-NL" sz="1900" b="1" dirty="0" err="1" smtClean="0">
                <a:latin typeface="Gill Sans"/>
                <a:cs typeface="Gill Sans"/>
              </a:rPr>
              <a:t>grows</a:t>
            </a:r>
            <a:r>
              <a:rPr lang="nl-NL" sz="1900" b="1" dirty="0" smtClean="0">
                <a:latin typeface="Gill Sans"/>
                <a:cs typeface="Gill Sans"/>
              </a:rPr>
              <a:t>. </a:t>
            </a:r>
            <a:r>
              <a:rPr lang="nl-NL" sz="1900" b="1" dirty="0" err="1" smtClean="0">
                <a:latin typeface="Gill Sans"/>
                <a:cs typeface="Gill Sans"/>
              </a:rPr>
              <a:t>From</a:t>
            </a:r>
            <a:r>
              <a:rPr lang="nl-NL" sz="1900" b="1" dirty="0" smtClean="0">
                <a:latin typeface="Gill Sans"/>
                <a:cs typeface="Gill Sans"/>
              </a:rPr>
              <a:t> 	</a:t>
            </a:r>
            <a:r>
              <a:rPr lang="nl-NL" sz="1900" b="1" dirty="0" err="1" smtClean="0">
                <a:latin typeface="Gill Sans"/>
                <a:cs typeface="Gill Sans"/>
              </a:rPr>
              <a:t>linear</a:t>
            </a:r>
            <a:r>
              <a:rPr lang="nl-NL" sz="1900" b="1" dirty="0" smtClean="0">
                <a:latin typeface="Gill Sans"/>
                <a:cs typeface="Gill Sans"/>
              </a:rPr>
              <a:t> </a:t>
            </a:r>
            <a:r>
              <a:rPr lang="nl-NL" sz="1900" b="1" dirty="0" err="1" smtClean="0">
                <a:latin typeface="Gill Sans"/>
                <a:cs typeface="Gill Sans"/>
              </a:rPr>
              <a:t>to</a:t>
            </a:r>
            <a:r>
              <a:rPr lang="nl-NL" sz="1900" b="1" dirty="0" smtClean="0">
                <a:latin typeface="Gill Sans"/>
                <a:cs typeface="Gill Sans"/>
              </a:rPr>
              <a:t> circulair, </a:t>
            </a:r>
            <a:r>
              <a:rPr lang="nl-NL" sz="1900" b="1" dirty="0" err="1" smtClean="0">
                <a:latin typeface="Gill Sans"/>
                <a:cs typeface="Gill Sans"/>
              </a:rPr>
              <a:t>hyperlocal</a:t>
            </a:r>
            <a:r>
              <a:rPr lang="nl-NL" sz="1900" b="1" dirty="0" smtClean="0">
                <a:latin typeface="Gill Sans"/>
                <a:cs typeface="Gill Sans"/>
              </a:rPr>
              <a:t> </a:t>
            </a:r>
            <a:r>
              <a:rPr lang="nl-NL" sz="1900" b="1" dirty="0" err="1" smtClean="0">
                <a:latin typeface="Gill Sans"/>
                <a:cs typeface="Gill Sans"/>
              </a:rPr>
              <a:t>co-operation</a:t>
            </a:r>
            <a:r>
              <a:rPr lang="nl-NL" sz="1900" b="1" dirty="0" smtClean="0">
                <a:latin typeface="Gill Sans"/>
                <a:cs typeface="Gill Sans"/>
              </a:rPr>
              <a:t> is </a:t>
            </a:r>
            <a:r>
              <a:rPr lang="nl-NL" sz="1900" b="1" dirty="0" err="1" smtClean="0">
                <a:latin typeface="Gill Sans"/>
                <a:cs typeface="Gill Sans"/>
              </a:rPr>
              <a:t>key</a:t>
            </a:r>
            <a:r>
              <a:rPr lang="nl-NL" sz="1900" b="1" dirty="0" smtClean="0">
                <a:latin typeface="Gill Sans"/>
                <a:cs typeface="Gill Sans"/>
              </a:rPr>
              <a:t>. </a:t>
            </a:r>
            <a:endParaRPr lang="nl-NL" sz="1500" dirty="0">
              <a:latin typeface="Gill Sans"/>
              <a:cs typeface="Gill Sans"/>
            </a:endParaRPr>
          </a:p>
          <a:p>
            <a:pPr lvl="1"/>
            <a:endParaRPr lang="nl-NL" sz="1500" dirty="0">
              <a:latin typeface="Gill Sans"/>
              <a:cs typeface="Gill Sans"/>
            </a:endParaRPr>
          </a:p>
          <a:p>
            <a:pPr lvl="1"/>
            <a:endParaRPr lang="nl-NL" sz="1500" dirty="0" smtClean="0">
              <a:latin typeface="Gill Sans"/>
              <a:cs typeface="Gill Sans"/>
            </a:endParaRPr>
          </a:p>
          <a:p>
            <a:pPr lvl="1"/>
            <a:endParaRPr lang="nl-NL" sz="1500" dirty="0">
              <a:latin typeface="Gill Sans"/>
              <a:cs typeface="Gill Sans"/>
            </a:endParaRPr>
          </a:p>
          <a:p>
            <a:pPr lvl="1"/>
            <a:endParaRPr lang="nl-NL" sz="1500" dirty="0" smtClean="0">
              <a:latin typeface="Gill Sans"/>
              <a:cs typeface="Gill Sans"/>
            </a:endParaRPr>
          </a:p>
          <a:p>
            <a:pPr marL="0" indent="0">
              <a:buNone/>
            </a:pPr>
            <a:endParaRPr lang="nl-NL" dirty="0" smtClean="0">
              <a:latin typeface="Gill Sans"/>
              <a:cs typeface="Gill Sans"/>
            </a:endParaRPr>
          </a:p>
          <a:p>
            <a:endParaRPr lang="nl-NL" dirty="0" smtClean="0">
              <a:latin typeface="Gill Sans"/>
              <a:cs typeface="Gill Sans"/>
            </a:endParaRPr>
          </a:p>
        </p:txBody>
      </p:sp>
      <p:pic>
        <p:nvPicPr>
          <p:cNvPr id="5" name="Afbeelding 4" descr="Logo WNKL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0639" r="17283" b="26765"/>
          <a:stretch/>
        </p:blipFill>
        <p:spPr>
          <a:xfrm>
            <a:off x="5721523" y="1844824"/>
            <a:ext cx="1781873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RG-17-06-10-027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568" y="-99392"/>
            <a:ext cx="10421654" cy="695739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-684584" y="2204864"/>
            <a:ext cx="5184576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	</a:t>
            </a:r>
            <a:r>
              <a:rPr lang="nl-NL" b="1" dirty="0" err="1" smtClean="0">
                <a:latin typeface="Gill Sans"/>
                <a:cs typeface="Gill Sans"/>
              </a:rPr>
              <a:t>Campaigning</a:t>
            </a:r>
            <a:r>
              <a:rPr lang="nl-NL" dirty="0" smtClean="0">
                <a:latin typeface="Gill Sans"/>
                <a:cs typeface="Gill Sans"/>
              </a:rPr>
              <a:t> </a:t>
            </a:r>
          </a:p>
          <a:p>
            <a:endParaRPr lang="nl-NL" dirty="0" smtClean="0">
              <a:latin typeface="Gill Sans"/>
              <a:cs typeface="Gill Sans"/>
            </a:endParaRPr>
          </a:p>
          <a:p>
            <a:r>
              <a:rPr lang="nl-NL" dirty="0">
                <a:latin typeface="Gill Sans"/>
                <a:cs typeface="Gill Sans"/>
              </a:rPr>
              <a:t>	</a:t>
            </a:r>
            <a:r>
              <a:rPr lang="nl-NL" sz="1600" dirty="0" err="1" smtClean="0">
                <a:latin typeface="Gill Sans"/>
                <a:cs typeface="Gill Sans"/>
              </a:rPr>
              <a:t>Climate</a:t>
            </a:r>
            <a:r>
              <a:rPr lang="nl-NL" sz="1600" dirty="0" smtClean="0">
                <a:latin typeface="Gill Sans"/>
                <a:cs typeface="Gill Sans"/>
              </a:rPr>
              <a:t> </a:t>
            </a:r>
            <a:r>
              <a:rPr lang="nl-NL" sz="1600" dirty="0" err="1" smtClean="0">
                <a:latin typeface="Gill Sans"/>
                <a:cs typeface="Gill Sans"/>
              </a:rPr>
              <a:t>communication</a:t>
            </a:r>
            <a:r>
              <a:rPr lang="nl-NL" sz="1600" dirty="0" smtClean="0">
                <a:latin typeface="Gill Sans"/>
                <a:cs typeface="Gill Sans"/>
              </a:rPr>
              <a:t>:</a:t>
            </a:r>
          </a:p>
          <a:p>
            <a:r>
              <a:rPr lang="nl-NL" sz="1600" dirty="0">
                <a:latin typeface="Gill Sans"/>
                <a:cs typeface="Gill Sans"/>
              </a:rPr>
              <a:t>	</a:t>
            </a:r>
            <a:r>
              <a:rPr lang="nl-NL" sz="1600" dirty="0" err="1" smtClean="0">
                <a:latin typeface="Gill Sans"/>
                <a:cs typeface="Gill Sans"/>
              </a:rPr>
              <a:t>Behaviour</a:t>
            </a:r>
            <a:r>
              <a:rPr lang="nl-NL" sz="1600" dirty="0" smtClean="0">
                <a:latin typeface="Gill Sans"/>
                <a:cs typeface="Gill Sans"/>
              </a:rPr>
              <a:t> </a:t>
            </a:r>
            <a:r>
              <a:rPr lang="nl-NL" sz="1600" dirty="0" smtClean="0">
                <a:latin typeface="Gill Sans"/>
                <a:cs typeface="Gill Sans"/>
                <a:sym typeface="Wingdings"/>
              </a:rPr>
              <a:t> Attitude  Knowledge </a:t>
            </a:r>
          </a:p>
          <a:p>
            <a:r>
              <a:rPr lang="nl-NL" sz="1600" dirty="0">
                <a:latin typeface="Gill Sans"/>
                <a:cs typeface="Gill Sans"/>
              </a:rPr>
              <a:t>	</a:t>
            </a:r>
            <a:r>
              <a:rPr lang="nl-NL" sz="1600" dirty="0" err="1" smtClean="0">
                <a:latin typeface="Gill Sans"/>
                <a:cs typeface="Gill Sans"/>
              </a:rPr>
              <a:t>Local</a:t>
            </a:r>
            <a:r>
              <a:rPr lang="nl-NL" sz="1600" dirty="0" smtClean="0">
                <a:latin typeface="Gill Sans"/>
                <a:cs typeface="Gill Sans"/>
              </a:rPr>
              <a:t> </a:t>
            </a:r>
            <a:r>
              <a:rPr lang="nl-NL" sz="1600" dirty="0" err="1" smtClean="0">
                <a:latin typeface="Gill Sans"/>
                <a:cs typeface="Gill Sans"/>
              </a:rPr>
              <a:t>heroes</a:t>
            </a:r>
            <a:r>
              <a:rPr lang="nl-NL" sz="1600" dirty="0" smtClean="0">
                <a:latin typeface="Gill Sans"/>
                <a:cs typeface="Gill Sans"/>
              </a:rPr>
              <a:t> &amp; </a:t>
            </a:r>
            <a:r>
              <a:rPr lang="nl-NL" sz="1600" dirty="0" err="1" smtClean="0">
                <a:latin typeface="Gill Sans"/>
                <a:cs typeface="Gill Sans"/>
              </a:rPr>
              <a:t>local</a:t>
            </a:r>
            <a:r>
              <a:rPr lang="nl-NL" sz="1600" dirty="0" smtClean="0">
                <a:latin typeface="Gill Sans"/>
                <a:cs typeface="Gill Sans"/>
              </a:rPr>
              <a:t> </a:t>
            </a:r>
            <a:r>
              <a:rPr lang="nl-NL" sz="1600" dirty="0" err="1" smtClean="0">
                <a:latin typeface="Gill Sans"/>
                <a:cs typeface="Gill Sans"/>
              </a:rPr>
              <a:t>stories</a:t>
            </a:r>
            <a:endParaRPr lang="nl-NL" sz="1600" dirty="0" smtClean="0">
              <a:latin typeface="Gill Sans"/>
              <a:cs typeface="Gill Sans"/>
            </a:endParaRPr>
          </a:p>
          <a:p>
            <a:endParaRPr lang="nl-NL" dirty="0" smtClean="0"/>
          </a:p>
          <a:p>
            <a:r>
              <a:rPr lang="nl-NL" dirty="0"/>
              <a:t>	</a:t>
            </a:r>
            <a:r>
              <a:rPr lang="nl-NL" dirty="0" smtClean="0"/>
              <a:t>	</a:t>
            </a:r>
            <a:endParaRPr lang="nl-NL" dirty="0"/>
          </a:p>
        </p:txBody>
      </p:sp>
      <p:pic>
        <p:nvPicPr>
          <p:cNvPr id="5" name="Tijdelijke aanduiding voor inhoud 5" descr="Schermafbeelding 2016-10-13 om 22.19.0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3" b="9913"/>
          <a:stretch>
            <a:fillRect/>
          </a:stretch>
        </p:blipFill>
        <p:spPr>
          <a:xfrm>
            <a:off x="7092280" y="116632"/>
            <a:ext cx="2637267" cy="1450395"/>
          </a:xfrm>
          <a:prstGeom prst="rect">
            <a:avLst/>
          </a:prstGeom>
        </p:spPr>
      </p:pic>
      <p:pic>
        <p:nvPicPr>
          <p:cNvPr id="6" name="Tijdelijke aanduiding voor inhoud 5" descr="Schermafbeelding 2016-10-13 om 22.19.2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42" r="-5342"/>
          <a:stretch>
            <a:fillRect/>
          </a:stretch>
        </p:blipFill>
        <p:spPr>
          <a:xfrm>
            <a:off x="6948264" y="1556792"/>
            <a:ext cx="2881038" cy="1584176"/>
          </a:xfrm>
          <a:prstGeom prst="rect">
            <a:avLst/>
          </a:prstGeom>
        </p:spPr>
      </p:pic>
      <p:pic>
        <p:nvPicPr>
          <p:cNvPr id="7" name="Tijdelijke aanduiding voor inhoud 3" descr="Schermafbeelding 2016-10-14 om 00.11.2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" r="1705"/>
          <a:stretch>
            <a:fillRect/>
          </a:stretch>
        </p:blipFill>
        <p:spPr>
          <a:xfrm>
            <a:off x="7092280" y="3068960"/>
            <a:ext cx="2618657" cy="1440160"/>
          </a:xfrm>
          <a:prstGeom prst="rect">
            <a:avLst/>
          </a:prstGeom>
        </p:spPr>
      </p:pic>
      <p:pic>
        <p:nvPicPr>
          <p:cNvPr id="8" name="Tijdelijke aanduiding voor inhoud 5" descr="84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373" r="-86373"/>
          <a:stretch>
            <a:fillRect/>
          </a:stretch>
        </p:blipFill>
        <p:spPr>
          <a:xfrm>
            <a:off x="6444208" y="4509120"/>
            <a:ext cx="4825346" cy="2653755"/>
          </a:xfrm>
          <a:prstGeom prst="rect">
            <a:avLst/>
          </a:prstGeom>
        </p:spPr>
      </p:pic>
      <p:pic>
        <p:nvPicPr>
          <p:cNvPr id="9" name="Afbeelding 8" descr="51k-xYimdDL._SY344_BO1,204,203,200_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09120"/>
            <a:ext cx="170821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RG-17-06-10-00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261" y="-243408"/>
            <a:ext cx="10786261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Zwart .thmx</Template>
  <TotalTime>0</TotalTime>
  <Words>803</Words>
  <Application>Microsoft Office PowerPoint</Application>
  <PresentationFormat>On-screen Show (4:3)</PresentationFormat>
  <Paragraphs>125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 Langelaar</dc:creator>
  <cp:lastModifiedBy>Weeren, R. van (René)</cp:lastModifiedBy>
  <cp:revision>156</cp:revision>
  <cp:lastPrinted>2017-07-12T05:07:24Z</cp:lastPrinted>
  <dcterms:created xsi:type="dcterms:W3CDTF">2015-12-08T10:56:55Z</dcterms:created>
  <dcterms:modified xsi:type="dcterms:W3CDTF">2017-07-28T10:07:51Z</dcterms:modified>
</cp:coreProperties>
</file>