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6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2101" y="114300"/>
            <a:ext cx="7594600" cy="2717800"/>
          </a:xfrm>
        </p:spPr>
        <p:txBody>
          <a:bodyPr/>
          <a:lstStyle/>
          <a:p>
            <a:pPr algn="ctr"/>
            <a:r>
              <a:rPr lang="nl-NL" sz="6000" dirty="0">
                <a:latin typeface="Segoe UI" panose="020B0502040204020203" pitchFamily="34" charset="0"/>
                <a:cs typeface="Segoe UI" panose="020B0502040204020203" pitchFamily="34" charset="0"/>
              </a:rPr>
              <a:t>Urban Design 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nl-NL" sz="3200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nl-NL" sz="5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nl-NL" sz="5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6000" dirty="0">
                <a:latin typeface="Segoe UI" panose="020B0502040204020203" pitchFamily="34" charset="0"/>
                <a:cs typeface="Segoe UI" panose="020B0502040204020203" pitchFamily="34" charset="0"/>
              </a:rPr>
              <a:t>Common </a:t>
            </a:r>
            <a:r>
              <a:rPr lang="nl-NL" sz="6000" dirty="0" err="1">
                <a:latin typeface="Segoe UI" panose="020B0502040204020203" pitchFamily="34" charset="0"/>
                <a:cs typeface="Segoe UI" panose="020B0502040204020203" pitchFamily="34" charset="0"/>
              </a:rPr>
              <a:t>Economy</a:t>
            </a:r>
            <a:r>
              <a:rPr lang="nl-NL" sz="60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nl-NL" sz="6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nl-NL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2101" y="3162300"/>
            <a:ext cx="11391899" cy="3556000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‘</a:t>
            </a:r>
            <a:r>
              <a:rPr lang="nl-NL" sz="3200" b="1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Field</a:t>
            </a:r>
            <a:r>
              <a:rPr lang="nl-NL"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3200" b="1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nl-NL" sz="3200" b="1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Volume</a:t>
            </a:r>
            <a:r>
              <a:rPr lang="nl-NL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</a:t>
            </a:r>
          </a:p>
          <a:p>
            <a:r>
              <a:rPr lang="nl-NL" sz="3200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-Design </a:t>
            </a:r>
            <a:r>
              <a:rPr lang="nl-NL" sz="3200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method</a:t>
            </a:r>
            <a:endParaRPr lang="nl-NL" sz="3200" cap="non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3200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-Analyses tool</a:t>
            </a:r>
          </a:p>
          <a:p>
            <a:endParaRPr lang="nl-NL" sz="3200" cap="non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3200" cap="non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2800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Philip Krabbendam                                                                  </a:t>
            </a:r>
            <a:r>
              <a:rPr lang="nl-NL" sz="2800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July</a:t>
            </a:r>
            <a:r>
              <a:rPr lang="nl-NL" sz="2800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2017</a:t>
            </a:r>
            <a:endParaRPr lang="nl-NL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440" y="2500086"/>
            <a:ext cx="6345360" cy="3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8300" y="190501"/>
            <a:ext cx="10515599" cy="1536699"/>
          </a:xfrm>
        </p:spPr>
        <p:txBody>
          <a:bodyPr/>
          <a:lstStyle/>
          <a:p>
            <a:r>
              <a:rPr lang="nl-NL" sz="6000" dirty="0"/>
              <a:t>Analysis tool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>For </a:t>
            </a:r>
            <a:r>
              <a:rPr lang="nl-NL" sz="2800" dirty="0" err="1"/>
              <a:t>recognizing</a:t>
            </a:r>
            <a:r>
              <a:rPr lang="nl-NL" sz="2800" dirty="0"/>
              <a:t> </a:t>
            </a:r>
            <a:r>
              <a:rPr lang="nl-NL" sz="2800" dirty="0" err="1"/>
              <a:t>scale</a:t>
            </a:r>
            <a:r>
              <a:rPr lang="nl-NL" sz="2800" dirty="0"/>
              <a:t> levels</a:t>
            </a:r>
            <a:endParaRPr lang="nl-NL" sz="28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47257" y="6074229"/>
            <a:ext cx="7772400" cy="538842"/>
          </a:xfrm>
        </p:spPr>
        <p:txBody>
          <a:bodyPr/>
          <a:lstStyle/>
          <a:p>
            <a:r>
              <a:rPr lang="nl-NL" b="1" cap="none" dirty="0">
                <a:solidFill>
                  <a:schemeClr val="tx1"/>
                </a:solidFill>
              </a:rPr>
              <a:t>X-</a:t>
            </a:r>
            <a:r>
              <a:rPr lang="nl-NL" b="1" cap="none" dirty="0" err="1">
                <a:solidFill>
                  <a:schemeClr val="tx1"/>
                </a:solidFill>
              </a:rPr>
              <a:t>ray</a:t>
            </a:r>
            <a:r>
              <a:rPr lang="nl-NL" cap="none" dirty="0">
                <a:solidFill>
                  <a:schemeClr val="tx1"/>
                </a:solidFill>
              </a:rPr>
              <a:t>                                versus                                          </a:t>
            </a:r>
            <a:r>
              <a:rPr lang="nl-NL" b="1" cap="none" dirty="0">
                <a:solidFill>
                  <a:schemeClr val="tx1"/>
                </a:solidFill>
              </a:rPr>
              <a:t>MRI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86" y="1892300"/>
            <a:ext cx="5368027" cy="401682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931" y="1892300"/>
            <a:ext cx="5372623" cy="40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6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2101" y="266701"/>
            <a:ext cx="8077200" cy="1320800"/>
          </a:xfrm>
        </p:spPr>
        <p:txBody>
          <a:bodyPr/>
          <a:lstStyle/>
          <a:p>
            <a:r>
              <a:rPr lang="nl-NL" sz="6000" dirty="0"/>
              <a:t>Analysis tool </a:t>
            </a:r>
            <a:br>
              <a:rPr lang="nl-NL" sz="6000" dirty="0"/>
            </a:br>
            <a:r>
              <a:rPr lang="nl-NL" sz="3200" dirty="0" err="1"/>
              <a:t>connecting</a:t>
            </a:r>
            <a:r>
              <a:rPr lang="nl-NL" sz="3200" dirty="0"/>
              <a:t> </a:t>
            </a:r>
            <a:r>
              <a:rPr lang="nl-NL" sz="3200" dirty="0" err="1"/>
              <a:t>scale</a:t>
            </a:r>
            <a:r>
              <a:rPr lang="nl-NL" sz="3200" dirty="0"/>
              <a:t> levels</a:t>
            </a:r>
            <a:endParaRPr lang="nl-NL" sz="32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2101" y="5918200"/>
            <a:ext cx="10370456" cy="647700"/>
          </a:xfrm>
        </p:spPr>
        <p:txBody>
          <a:bodyPr>
            <a:normAutofit/>
          </a:bodyPr>
          <a:lstStyle/>
          <a:p>
            <a:r>
              <a:rPr lang="nl-NL" cap="none" dirty="0">
                <a:solidFill>
                  <a:schemeClr val="tx1"/>
                </a:solidFill>
              </a:rPr>
              <a:t>Loose </a:t>
            </a:r>
            <a:r>
              <a:rPr lang="nl-NL" cap="none" dirty="0" err="1">
                <a:solidFill>
                  <a:schemeClr val="tx1"/>
                </a:solidFill>
              </a:rPr>
              <a:t>elements</a:t>
            </a:r>
            <a:r>
              <a:rPr lang="nl-NL" cap="none" dirty="0">
                <a:solidFill>
                  <a:schemeClr val="tx1"/>
                </a:solidFill>
              </a:rPr>
              <a:t>                                                       Tree </a:t>
            </a:r>
            <a:r>
              <a:rPr lang="nl-NL" cap="none" dirty="0" err="1">
                <a:solidFill>
                  <a:schemeClr val="tx1"/>
                </a:solidFill>
              </a:rPr>
              <a:t>structure</a:t>
            </a:r>
            <a:r>
              <a:rPr lang="nl-NL" cap="none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1" y="2017156"/>
            <a:ext cx="5217758" cy="39010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641" y="2017156"/>
            <a:ext cx="5216806" cy="390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0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2101" y="317501"/>
            <a:ext cx="8242300" cy="1333499"/>
          </a:xfrm>
        </p:spPr>
        <p:txBody>
          <a:bodyPr/>
          <a:lstStyle/>
          <a:p>
            <a:r>
              <a:rPr lang="nl-NL" sz="6000" dirty="0"/>
              <a:t>Analysis tool</a:t>
            </a:r>
            <a:br>
              <a:rPr lang="nl-NL" sz="6000" dirty="0"/>
            </a:br>
            <a:r>
              <a:rPr lang="nl-NL" sz="2800" dirty="0"/>
              <a:t>shows </a:t>
            </a:r>
            <a:r>
              <a:rPr lang="nl-NL" sz="2800" dirty="0" err="1"/>
              <a:t>lacking</a:t>
            </a:r>
            <a:r>
              <a:rPr lang="nl-NL" sz="2800" dirty="0"/>
              <a:t> </a:t>
            </a:r>
            <a:r>
              <a:rPr lang="nl-NL" sz="2800" dirty="0" err="1"/>
              <a:t>scale</a:t>
            </a:r>
            <a:r>
              <a:rPr lang="nl-NL" sz="2800" dirty="0"/>
              <a:t> level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2102" y="6168155"/>
            <a:ext cx="10096498" cy="542887"/>
          </a:xfrm>
        </p:spPr>
        <p:txBody>
          <a:bodyPr>
            <a:normAutofit fontScale="85000" lnSpcReduction="10000"/>
          </a:bodyPr>
          <a:lstStyle/>
          <a:p>
            <a:r>
              <a:rPr lang="nl-NL" cap="none" dirty="0">
                <a:solidFill>
                  <a:schemeClr val="tx1"/>
                </a:solidFill>
              </a:rPr>
              <a:t>X-Ray shows </a:t>
            </a:r>
            <a:r>
              <a:rPr lang="nl-NL" cap="none" dirty="0" err="1">
                <a:solidFill>
                  <a:schemeClr val="tx1"/>
                </a:solidFill>
              </a:rPr>
              <a:t>cluttering</a:t>
            </a:r>
            <a:r>
              <a:rPr lang="nl-NL" cap="none" dirty="0">
                <a:solidFill>
                  <a:schemeClr val="tx1"/>
                </a:solidFill>
              </a:rPr>
              <a:t> </a:t>
            </a:r>
            <a:r>
              <a:rPr lang="nl-NL" cap="none" dirty="0" err="1">
                <a:solidFill>
                  <a:schemeClr val="tx1"/>
                </a:solidFill>
              </a:rPr>
              <a:t>along</a:t>
            </a:r>
            <a:r>
              <a:rPr lang="nl-NL" cap="none" dirty="0">
                <a:solidFill>
                  <a:schemeClr val="tx1"/>
                </a:solidFill>
              </a:rPr>
              <a:t> </a:t>
            </a:r>
            <a:r>
              <a:rPr lang="nl-NL" cap="none" dirty="0" err="1">
                <a:solidFill>
                  <a:schemeClr val="tx1"/>
                </a:solidFill>
              </a:rPr>
              <a:t>motorway</a:t>
            </a:r>
            <a:r>
              <a:rPr lang="nl-NL" cap="none" dirty="0">
                <a:solidFill>
                  <a:schemeClr val="tx1"/>
                </a:solidFill>
              </a:rPr>
              <a:t>                         MRI  shows </a:t>
            </a:r>
            <a:r>
              <a:rPr lang="nl-NL" cap="none" dirty="0" err="1">
                <a:solidFill>
                  <a:schemeClr val="tx1"/>
                </a:solidFill>
              </a:rPr>
              <a:t>lacking</a:t>
            </a:r>
            <a:r>
              <a:rPr lang="nl-NL" cap="none" dirty="0">
                <a:solidFill>
                  <a:schemeClr val="tx1"/>
                </a:solidFill>
              </a:rPr>
              <a:t> ‘field’ </a:t>
            </a:r>
            <a:r>
              <a:rPr lang="nl-NL" cap="none" dirty="0" err="1">
                <a:solidFill>
                  <a:schemeClr val="tx1"/>
                </a:solidFill>
              </a:rPr>
              <a:t>for</a:t>
            </a:r>
            <a:r>
              <a:rPr lang="nl-NL" cap="none" dirty="0">
                <a:solidFill>
                  <a:schemeClr val="tx1"/>
                </a:solidFill>
              </a:rPr>
              <a:t> ‘blue’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4" y="2124113"/>
            <a:ext cx="5216920" cy="390113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519" y="2124113"/>
            <a:ext cx="5113764" cy="382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3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051" y="0"/>
            <a:ext cx="9511562" cy="1536700"/>
          </a:xfrm>
        </p:spPr>
        <p:txBody>
          <a:bodyPr/>
          <a:lstStyle/>
          <a:p>
            <a:r>
              <a:rPr lang="nl-NL" sz="6000" dirty="0"/>
              <a:t>Analysis tool </a:t>
            </a:r>
            <a:br>
              <a:rPr lang="nl-NL" sz="6000" dirty="0"/>
            </a:br>
            <a:r>
              <a:rPr lang="nl-NL" sz="3200" dirty="0" err="1"/>
              <a:t>adding</a:t>
            </a:r>
            <a:r>
              <a:rPr lang="nl-NL" sz="3200" dirty="0"/>
              <a:t> </a:t>
            </a:r>
            <a:r>
              <a:rPr lang="nl-NL" sz="3200" dirty="0" err="1"/>
              <a:t>scale</a:t>
            </a:r>
            <a:r>
              <a:rPr lang="nl-NL" sz="3200" dirty="0"/>
              <a:t> levels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9051" y="6025243"/>
            <a:ext cx="11087948" cy="832757"/>
          </a:xfrm>
        </p:spPr>
        <p:txBody>
          <a:bodyPr/>
          <a:lstStyle/>
          <a:p>
            <a:r>
              <a:rPr lang="nl-NL" cap="none" dirty="0">
                <a:solidFill>
                  <a:schemeClr val="tx1"/>
                </a:solidFill>
              </a:rPr>
              <a:t>Missing </a:t>
            </a:r>
            <a:r>
              <a:rPr lang="nl-NL" cap="none" dirty="0" err="1">
                <a:solidFill>
                  <a:schemeClr val="tx1"/>
                </a:solidFill>
              </a:rPr>
              <a:t>scale</a:t>
            </a:r>
            <a:r>
              <a:rPr lang="nl-NL" cap="none" dirty="0">
                <a:solidFill>
                  <a:schemeClr val="tx1"/>
                </a:solidFill>
              </a:rPr>
              <a:t> level                                                   </a:t>
            </a:r>
            <a:r>
              <a:rPr lang="nl-NL" cap="none" dirty="0" err="1">
                <a:solidFill>
                  <a:schemeClr val="tx1"/>
                </a:solidFill>
              </a:rPr>
              <a:t>Two</a:t>
            </a:r>
            <a:r>
              <a:rPr lang="nl-NL" cap="none" dirty="0">
                <a:solidFill>
                  <a:schemeClr val="tx1"/>
                </a:solidFill>
              </a:rPr>
              <a:t> levels </a:t>
            </a:r>
            <a:r>
              <a:rPr lang="nl-NL" cap="none" dirty="0" err="1">
                <a:solidFill>
                  <a:schemeClr val="tx1"/>
                </a:solidFill>
              </a:rPr>
              <a:t>added</a:t>
            </a:r>
            <a:endParaRPr lang="nl-NL" cap="none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1" y="1943099"/>
            <a:ext cx="5458987" cy="408214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976" y="1943099"/>
            <a:ext cx="5406615" cy="40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7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1" y="571500"/>
            <a:ext cx="5740400" cy="2336799"/>
          </a:xfrm>
        </p:spPr>
        <p:txBody>
          <a:bodyPr/>
          <a:lstStyle/>
          <a:p>
            <a:r>
              <a:rPr lang="nl-NL" sz="6000" dirty="0" err="1"/>
              <a:t>Intoduction</a:t>
            </a:r>
            <a:r>
              <a:rPr lang="nl-NL" sz="6000" dirty="0"/>
              <a:t> </a:t>
            </a:r>
            <a:br>
              <a:rPr lang="nl-NL" sz="6000" dirty="0"/>
            </a:br>
            <a:r>
              <a:rPr lang="nl-NL" sz="3200" dirty="0"/>
              <a:t>We have a </a:t>
            </a:r>
            <a:r>
              <a:rPr lang="nl-NL" sz="3200" dirty="0" err="1"/>
              <a:t>problem</a:t>
            </a: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A </a:t>
            </a:r>
            <a:r>
              <a:rPr lang="nl-NL" sz="3200" b="1" dirty="0" err="1"/>
              <a:t>huge</a:t>
            </a:r>
            <a:r>
              <a:rPr lang="nl-NL" sz="3200" b="1" dirty="0"/>
              <a:t> context </a:t>
            </a: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in </a:t>
            </a:r>
            <a:r>
              <a:rPr lang="nl-NL" sz="3200" dirty="0" err="1"/>
              <a:t>which</a:t>
            </a:r>
            <a:r>
              <a:rPr lang="nl-NL" sz="3200" dirty="0"/>
              <a:t> we </a:t>
            </a:r>
            <a:r>
              <a:rPr lang="nl-NL" sz="3200" dirty="0" err="1"/>
              <a:t>disappear</a:t>
            </a:r>
            <a:r>
              <a:rPr lang="nl-NL" sz="3200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44799" y="5029200"/>
            <a:ext cx="7135813" cy="1280528"/>
          </a:xfrm>
        </p:spPr>
        <p:txBody>
          <a:bodyPr>
            <a:noAutofit/>
          </a:bodyPr>
          <a:lstStyle/>
          <a:p>
            <a:r>
              <a:rPr lang="nl-NL" sz="2800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</a:t>
            </a:r>
            <a:r>
              <a:rPr lang="nl-NL" sz="2800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2800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</a:t>
            </a:r>
            <a:r>
              <a:rPr lang="nl-NL" sz="2800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 ? </a:t>
            </a:r>
          </a:p>
          <a:p>
            <a:r>
              <a:rPr lang="nl-NL" sz="2800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nl-NL" sz="2800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</a:t>
            </a:r>
            <a:r>
              <a:rPr lang="nl-NL" sz="2800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2800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</a:t>
            </a:r>
            <a:r>
              <a:rPr lang="nl-NL" sz="2800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 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206" y="1270001"/>
            <a:ext cx="6032733" cy="495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2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4000" y="272144"/>
            <a:ext cx="9628899" cy="2090056"/>
          </a:xfrm>
        </p:spPr>
        <p:txBody>
          <a:bodyPr/>
          <a:lstStyle/>
          <a:p>
            <a:r>
              <a:rPr lang="nl-NL" sz="4400" dirty="0">
                <a:latin typeface="Segoe UI" panose="020B0502040204020203" pitchFamily="34" charset="0"/>
                <a:cs typeface="Segoe UI" panose="020B0502040204020203" pitchFamily="34" charset="0"/>
              </a:rPr>
              <a:t>Urban tree </a:t>
            </a:r>
            <a:r>
              <a:rPr lang="nl-NL" sz="4400" dirty="0" err="1">
                <a:latin typeface="Segoe UI" panose="020B0502040204020203" pitchFamily="34" charset="0"/>
                <a:cs typeface="Segoe UI" panose="020B0502040204020203" pitchFamily="34" charset="0"/>
              </a:rPr>
              <a:t>structure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can</a:t>
            </a:r>
            <a:r>
              <a:rPr lang="nl-NL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solve</a:t>
            </a:r>
            <a:r>
              <a:rPr lang="nl-NL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nl-NL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problem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nl-NL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20486" y="5219700"/>
            <a:ext cx="9360127" cy="1054100"/>
          </a:xfrm>
        </p:spPr>
        <p:txBody>
          <a:bodyPr>
            <a:normAutofit lnSpcReduction="10000"/>
          </a:bodyPr>
          <a:lstStyle/>
          <a:p>
            <a:r>
              <a:rPr lang="nl-NL" sz="2800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Tree of Pythagoras </a:t>
            </a:r>
          </a:p>
          <a:p>
            <a:r>
              <a:rPr lang="nl-NL" sz="2800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nl-NL" sz="2800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2800" cap="none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urban</a:t>
            </a:r>
            <a:endParaRPr lang="nl-NL" sz="2800" cap="non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592" y="1737405"/>
            <a:ext cx="6637983" cy="45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0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529" y="355600"/>
            <a:ext cx="9507084" cy="1422399"/>
          </a:xfrm>
        </p:spPr>
        <p:txBody>
          <a:bodyPr/>
          <a:lstStyle/>
          <a:p>
            <a:r>
              <a:rPr lang="nl-NL" sz="4400" dirty="0"/>
              <a:t>Urban tree </a:t>
            </a:r>
            <a:r>
              <a:rPr lang="nl-NL" sz="4400" dirty="0" err="1"/>
              <a:t>structure</a:t>
            </a:r>
            <a:r>
              <a:rPr lang="nl-NL" sz="4800" dirty="0"/>
              <a:t/>
            </a:r>
            <a:br>
              <a:rPr lang="nl-NL" sz="4800" dirty="0"/>
            </a:br>
            <a:r>
              <a:rPr lang="nl-NL" sz="4400" b="1" dirty="0"/>
              <a:t>at </a:t>
            </a:r>
            <a:r>
              <a:rPr lang="nl-NL" sz="4400" b="1" dirty="0" err="1"/>
              <a:t>work</a:t>
            </a:r>
            <a:r>
              <a:rPr lang="nl-NL" sz="4400" b="1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96900" y="1993900"/>
            <a:ext cx="9383713" cy="4198031"/>
          </a:xfrm>
        </p:spPr>
        <p:txBody>
          <a:bodyPr>
            <a:normAutofit lnSpcReduction="10000"/>
          </a:bodyPr>
          <a:lstStyle/>
          <a:p>
            <a:r>
              <a:rPr lang="nl-NL" cap="none" dirty="0" err="1">
                <a:solidFill>
                  <a:schemeClr val="tx1"/>
                </a:solidFill>
              </a:rPr>
              <a:t>Each</a:t>
            </a:r>
            <a:r>
              <a:rPr lang="nl-NL" cap="none" dirty="0">
                <a:solidFill>
                  <a:schemeClr val="tx1"/>
                </a:solidFill>
              </a:rPr>
              <a:t> (</a:t>
            </a:r>
            <a:r>
              <a:rPr lang="nl-NL" cap="none" dirty="0" err="1">
                <a:solidFill>
                  <a:schemeClr val="tx1"/>
                </a:solidFill>
              </a:rPr>
              <a:t>spatial</a:t>
            </a:r>
            <a:r>
              <a:rPr lang="nl-NL" cap="none" dirty="0">
                <a:solidFill>
                  <a:schemeClr val="tx1"/>
                </a:solidFill>
              </a:rPr>
              <a:t> </a:t>
            </a:r>
            <a:r>
              <a:rPr lang="nl-NL" cap="none" dirty="0" err="1">
                <a:solidFill>
                  <a:schemeClr val="tx1"/>
                </a:solidFill>
              </a:rPr>
              <a:t>and</a:t>
            </a:r>
            <a:r>
              <a:rPr lang="nl-NL" cap="none" dirty="0">
                <a:solidFill>
                  <a:schemeClr val="tx1"/>
                </a:solidFill>
              </a:rPr>
              <a:t> </a:t>
            </a:r>
            <a:r>
              <a:rPr lang="nl-NL" cap="none" dirty="0" err="1">
                <a:solidFill>
                  <a:schemeClr val="tx1"/>
                </a:solidFill>
              </a:rPr>
              <a:t>social</a:t>
            </a:r>
            <a:r>
              <a:rPr lang="nl-NL" cap="none" dirty="0">
                <a:solidFill>
                  <a:schemeClr val="tx1"/>
                </a:solidFill>
              </a:rPr>
              <a:t>) level</a:t>
            </a:r>
          </a:p>
          <a:p>
            <a:r>
              <a:rPr lang="nl-NL" cap="none" dirty="0" err="1">
                <a:solidFill>
                  <a:schemeClr val="tx1"/>
                </a:solidFill>
              </a:rPr>
              <a:t>recognizable</a:t>
            </a:r>
            <a:r>
              <a:rPr lang="nl-NL" cap="none" dirty="0">
                <a:solidFill>
                  <a:schemeClr val="tx1"/>
                </a:solidFill>
              </a:rPr>
              <a:t> in </a:t>
            </a:r>
            <a:r>
              <a:rPr lang="nl-NL" b="1" cap="none" dirty="0">
                <a:solidFill>
                  <a:schemeClr val="tx1"/>
                </a:solidFill>
              </a:rPr>
              <a:t>context</a:t>
            </a:r>
            <a:r>
              <a:rPr lang="nl-NL" cap="none" dirty="0">
                <a:solidFill>
                  <a:schemeClr val="tx1"/>
                </a:solidFill>
              </a:rPr>
              <a:t> next level</a:t>
            </a:r>
          </a:p>
          <a:p>
            <a:endParaRPr lang="nl-NL" cap="none" dirty="0">
              <a:solidFill>
                <a:schemeClr val="tx1"/>
              </a:solidFill>
            </a:endParaRPr>
          </a:p>
          <a:p>
            <a:r>
              <a:rPr lang="nl-NL" cap="none" dirty="0">
                <a:solidFill>
                  <a:schemeClr val="tx1"/>
                </a:solidFill>
              </a:rPr>
              <a:t>House </a:t>
            </a:r>
          </a:p>
          <a:p>
            <a:r>
              <a:rPr lang="nl-NL" cap="none" dirty="0">
                <a:solidFill>
                  <a:schemeClr val="tx1"/>
                </a:solidFill>
              </a:rPr>
              <a:t>Group (</a:t>
            </a:r>
            <a:r>
              <a:rPr lang="nl-NL" cap="none" dirty="0" err="1">
                <a:solidFill>
                  <a:schemeClr val="tx1"/>
                </a:solidFill>
              </a:rPr>
              <a:t>cul</a:t>
            </a:r>
            <a:r>
              <a:rPr lang="nl-NL" cap="none" dirty="0">
                <a:solidFill>
                  <a:schemeClr val="tx1"/>
                </a:solidFill>
              </a:rPr>
              <a:t> de </a:t>
            </a:r>
            <a:r>
              <a:rPr lang="nl-NL" cap="none" dirty="0" err="1">
                <a:solidFill>
                  <a:schemeClr val="tx1"/>
                </a:solidFill>
              </a:rPr>
              <a:t>sac</a:t>
            </a:r>
            <a:r>
              <a:rPr lang="nl-NL" cap="none" dirty="0">
                <a:solidFill>
                  <a:schemeClr val="tx1"/>
                </a:solidFill>
              </a:rPr>
              <a:t>, </a:t>
            </a:r>
            <a:r>
              <a:rPr lang="nl-NL" cap="none" dirty="0" err="1">
                <a:solidFill>
                  <a:schemeClr val="tx1"/>
                </a:solidFill>
              </a:rPr>
              <a:t>portico</a:t>
            </a:r>
            <a:r>
              <a:rPr lang="nl-NL" cap="none" dirty="0">
                <a:solidFill>
                  <a:schemeClr val="tx1"/>
                </a:solidFill>
              </a:rPr>
              <a:t>)</a:t>
            </a:r>
          </a:p>
          <a:p>
            <a:r>
              <a:rPr lang="nl-NL" cap="none" dirty="0">
                <a:solidFill>
                  <a:schemeClr val="tx1"/>
                </a:solidFill>
              </a:rPr>
              <a:t>Court (garden, </a:t>
            </a:r>
            <a:r>
              <a:rPr lang="nl-NL" cap="none" dirty="0" err="1">
                <a:solidFill>
                  <a:schemeClr val="tx1"/>
                </a:solidFill>
              </a:rPr>
              <a:t>almshouse</a:t>
            </a:r>
            <a:r>
              <a:rPr lang="nl-NL" cap="none" dirty="0">
                <a:solidFill>
                  <a:schemeClr val="tx1"/>
                </a:solidFill>
              </a:rPr>
              <a:t>)</a:t>
            </a:r>
          </a:p>
          <a:p>
            <a:r>
              <a:rPr lang="nl-NL" cap="none" dirty="0">
                <a:solidFill>
                  <a:schemeClr val="tx1"/>
                </a:solidFill>
              </a:rPr>
              <a:t>Street</a:t>
            </a:r>
          </a:p>
          <a:p>
            <a:r>
              <a:rPr lang="nl-NL" cap="none" dirty="0" err="1">
                <a:solidFill>
                  <a:schemeClr val="tx1"/>
                </a:solidFill>
              </a:rPr>
              <a:t>Neighbourhood</a:t>
            </a:r>
            <a:endParaRPr lang="nl-NL" cap="none" dirty="0">
              <a:solidFill>
                <a:schemeClr val="tx1"/>
              </a:solidFill>
            </a:endParaRPr>
          </a:p>
          <a:p>
            <a:r>
              <a:rPr lang="nl-NL" cap="none" dirty="0">
                <a:solidFill>
                  <a:schemeClr val="tx1"/>
                </a:solidFill>
              </a:rPr>
              <a:t>District </a:t>
            </a:r>
          </a:p>
          <a:p>
            <a:r>
              <a:rPr lang="nl-NL" cap="none" dirty="0" err="1">
                <a:solidFill>
                  <a:schemeClr val="tx1"/>
                </a:solidFill>
              </a:rPr>
              <a:t>etc</a:t>
            </a:r>
            <a:endParaRPr lang="nl-NL" cap="none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757" y="1663700"/>
            <a:ext cx="5591718" cy="474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1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2900" y="8035"/>
            <a:ext cx="9856219" cy="995265"/>
          </a:xfrm>
        </p:spPr>
        <p:txBody>
          <a:bodyPr/>
          <a:lstStyle/>
          <a:p>
            <a:r>
              <a:rPr lang="nl-NL" sz="4400" dirty="0" err="1"/>
              <a:t>Commons</a:t>
            </a:r>
            <a:r>
              <a:rPr lang="nl-NL" sz="4400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83203" y="4358768"/>
            <a:ext cx="6717697" cy="2689732"/>
          </a:xfrm>
        </p:spPr>
        <p:txBody>
          <a:bodyPr>
            <a:normAutofit fontScale="55000" lnSpcReduction="20000"/>
          </a:bodyPr>
          <a:lstStyle/>
          <a:p>
            <a:r>
              <a:rPr lang="nl-NL" sz="3600" cap="none" dirty="0">
                <a:solidFill>
                  <a:schemeClr val="tx1"/>
                </a:solidFill>
              </a:rPr>
              <a:t>Urban </a:t>
            </a:r>
            <a:r>
              <a:rPr lang="nl-NL" sz="3600" b="1" cap="none" dirty="0">
                <a:solidFill>
                  <a:schemeClr val="tx1"/>
                </a:solidFill>
              </a:rPr>
              <a:t>tree </a:t>
            </a:r>
            <a:r>
              <a:rPr lang="nl-NL" sz="3600" b="1" cap="none" dirty="0" err="1">
                <a:solidFill>
                  <a:schemeClr val="tx1"/>
                </a:solidFill>
              </a:rPr>
              <a:t>structure</a:t>
            </a:r>
            <a:r>
              <a:rPr lang="nl-NL" sz="3600" cap="none" dirty="0">
                <a:solidFill>
                  <a:schemeClr val="tx1"/>
                </a:solidFill>
              </a:rPr>
              <a:t> </a:t>
            </a:r>
            <a:r>
              <a:rPr lang="nl-NL" sz="3600" cap="none" dirty="0" err="1">
                <a:solidFill>
                  <a:schemeClr val="tx1"/>
                </a:solidFill>
              </a:rPr>
              <a:t>evokes</a:t>
            </a:r>
            <a:r>
              <a:rPr lang="nl-NL" sz="3600" cap="none" dirty="0">
                <a:solidFill>
                  <a:schemeClr val="tx1"/>
                </a:solidFill>
              </a:rPr>
              <a:t> a </a:t>
            </a:r>
            <a:r>
              <a:rPr lang="nl-NL" sz="3600" b="1" cap="none" dirty="0" err="1">
                <a:solidFill>
                  <a:schemeClr val="tx1"/>
                </a:solidFill>
              </a:rPr>
              <a:t>social</a:t>
            </a:r>
            <a:r>
              <a:rPr lang="nl-NL" sz="3600" b="1" cap="none" dirty="0">
                <a:solidFill>
                  <a:schemeClr val="tx1"/>
                </a:solidFill>
              </a:rPr>
              <a:t> life </a:t>
            </a:r>
          </a:p>
          <a:p>
            <a:r>
              <a:rPr lang="nl-NL" sz="3600" cap="none" dirty="0" err="1">
                <a:solidFill>
                  <a:schemeClr val="tx1"/>
                </a:solidFill>
              </a:rPr>
              <a:t>that</a:t>
            </a:r>
            <a:r>
              <a:rPr lang="nl-NL" sz="3600" cap="none" dirty="0">
                <a:solidFill>
                  <a:schemeClr val="tx1"/>
                </a:solidFill>
              </a:rPr>
              <a:t> is </a:t>
            </a:r>
            <a:r>
              <a:rPr lang="nl-NL" sz="3600" cap="none" dirty="0" err="1">
                <a:solidFill>
                  <a:schemeClr val="tx1"/>
                </a:solidFill>
              </a:rPr>
              <a:t>asking</a:t>
            </a:r>
            <a:r>
              <a:rPr lang="nl-NL" sz="3600" cap="none" dirty="0">
                <a:solidFill>
                  <a:schemeClr val="tx1"/>
                </a:solidFill>
              </a:rPr>
              <a:t> </a:t>
            </a:r>
            <a:r>
              <a:rPr lang="nl-NL" sz="3600" cap="none" dirty="0" err="1">
                <a:solidFill>
                  <a:schemeClr val="tx1"/>
                </a:solidFill>
              </a:rPr>
              <a:t>for</a:t>
            </a:r>
            <a:r>
              <a:rPr lang="nl-NL" sz="3600" cap="none" dirty="0">
                <a:solidFill>
                  <a:schemeClr val="tx1"/>
                </a:solidFill>
              </a:rPr>
              <a:t> </a:t>
            </a:r>
            <a:r>
              <a:rPr lang="nl-NL" sz="3600" b="1" cap="none" dirty="0">
                <a:solidFill>
                  <a:schemeClr val="tx1"/>
                </a:solidFill>
              </a:rPr>
              <a:t>common</a:t>
            </a:r>
            <a:r>
              <a:rPr lang="nl-NL" sz="3600" cap="none" dirty="0">
                <a:solidFill>
                  <a:schemeClr val="tx1"/>
                </a:solidFill>
              </a:rPr>
              <a:t> </a:t>
            </a:r>
            <a:r>
              <a:rPr lang="nl-NL" sz="3600" b="1" cap="none" dirty="0" err="1">
                <a:solidFill>
                  <a:schemeClr val="tx1"/>
                </a:solidFill>
              </a:rPr>
              <a:t>facilities</a:t>
            </a:r>
            <a:r>
              <a:rPr lang="nl-NL" sz="3600" b="1" cap="none" dirty="0">
                <a:solidFill>
                  <a:schemeClr val="tx1"/>
                </a:solidFill>
              </a:rPr>
              <a:t> </a:t>
            </a:r>
          </a:p>
          <a:p>
            <a:r>
              <a:rPr lang="nl-NL" sz="3400" b="1" cap="none" dirty="0">
                <a:solidFill>
                  <a:schemeClr val="tx1"/>
                </a:solidFill>
              </a:rPr>
              <a:t>     </a:t>
            </a:r>
          </a:p>
          <a:p>
            <a:r>
              <a:rPr lang="nl-NL" sz="3600" b="1" cap="none" dirty="0">
                <a:solidFill>
                  <a:schemeClr val="tx1"/>
                </a:solidFill>
              </a:rPr>
              <a:t>       exchange</a:t>
            </a:r>
            <a:r>
              <a:rPr lang="nl-NL" sz="3600" cap="none" dirty="0">
                <a:solidFill>
                  <a:schemeClr val="tx1"/>
                </a:solidFill>
              </a:rPr>
              <a:t> </a:t>
            </a:r>
            <a:r>
              <a:rPr lang="nl-NL" sz="3600" cap="none" dirty="0" err="1">
                <a:solidFill>
                  <a:schemeClr val="tx1"/>
                </a:solidFill>
              </a:rPr>
              <a:t>between</a:t>
            </a:r>
            <a:r>
              <a:rPr lang="nl-NL" sz="3600" cap="none" dirty="0">
                <a:solidFill>
                  <a:schemeClr val="tx1"/>
                </a:solidFill>
              </a:rPr>
              <a:t> </a:t>
            </a:r>
            <a:r>
              <a:rPr lang="nl-NL" sz="3600" cap="none" dirty="0" err="1">
                <a:solidFill>
                  <a:schemeClr val="tx1"/>
                </a:solidFill>
              </a:rPr>
              <a:t>consumers</a:t>
            </a:r>
            <a:r>
              <a:rPr lang="nl-NL" sz="3600" cap="none" dirty="0">
                <a:solidFill>
                  <a:schemeClr val="tx1"/>
                </a:solidFill>
              </a:rPr>
              <a:t> </a:t>
            </a:r>
            <a:r>
              <a:rPr lang="nl-NL" sz="3600" cap="none" dirty="0" err="1">
                <a:solidFill>
                  <a:schemeClr val="tx1"/>
                </a:solidFill>
              </a:rPr>
              <a:t>and</a:t>
            </a:r>
            <a:r>
              <a:rPr lang="nl-NL" sz="3600" cap="none" dirty="0">
                <a:solidFill>
                  <a:schemeClr val="tx1"/>
                </a:solidFill>
              </a:rPr>
              <a:t>       </a:t>
            </a:r>
          </a:p>
          <a:p>
            <a:r>
              <a:rPr lang="nl-NL" sz="3600" cap="none" dirty="0">
                <a:solidFill>
                  <a:schemeClr val="tx1"/>
                </a:solidFill>
              </a:rPr>
              <a:t>       producers </a:t>
            </a:r>
          </a:p>
          <a:p>
            <a:r>
              <a:rPr lang="nl-NL" sz="3600" cap="none" dirty="0">
                <a:solidFill>
                  <a:schemeClr val="tx1"/>
                </a:solidFill>
              </a:rPr>
              <a:t>       </a:t>
            </a:r>
            <a:r>
              <a:rPr lang="nl-NL" sz="3600" cap="none" dirty="0" err="1">
                <a:solidFill>
                  <a:schemeClr val="tx1"/>
                </a:solidFill>
              </a:rPr>
              <a:t>Instead</a:t>
            </a:r>
            <a:r>
              <a:rPr lang="nl-NL" sz="3600" cap="none" dirty="0">
                <a:solidFill>
                  <a:schemeClr val="tx1"/>
                </a:solidFill>
              </a:rPr>
              <a:t> of </a:t>
            </a:r>
            <a:r>
              <a:rPr lang="nl-NL" sz="3600" b="1" cap="none" dirty="0">
                <a:solidFill>
                  <a:schemeClr val="tx1"/>
                </a:solidFill>
              </a:rPr>
              <a:t>advertising </a:t>
            </a:r>
            <a:r>
              <a:rPr lang="nl-NL" sz="3600" cap="none" dirty="0" err="1">
                <a:solidFill>
                  <a:schemeClr val="tx1"/>
                </a:solidFill>
              </a:rPr>
              <a:t>and</a:t>
            </a:r>
            <a:r>
              <a:rPr lang="nl-NL" sz="3600" cap="none" dirty="0">
                <a:solidFill>
                  <a:schemeClr val="tx1"/>
                </a:solidFill>
              </a:rPr>
              <a:t> </a:t>
            </a:r>
            <a:r>
              <a:rPr lang="nl-NL" sz="3600" cap="none" dirty="0" err="1">
                <a:solidFill>
                  <a:schemeClr val="tx1"/>
                </a:solidFill>
              </a:rPr>
              <a:t>the</a:t>
            </a:r>
            <a:r>
              <a:rPr lang="nl-NL" sz="3600" cap="none" dirty="0">
                <a:solidFill>
                  <a:schemeClr val="tx1"/>
                </a:solidFill>
              </a:rPr>
              <a:t> </a:t>
            </a:r>
            <a:r>
              <a:rPr lang="nl-NL" sz="3600" b="1" cap="none" dirty="0" err="1">
                <a:solidFill>
                  <a:schemeClr val="tx1"/>
                </a:solidFill>
              </a:rPr>
              <a:t>pursuit</a:t>
            </a:r>
            <a:r>
              <a:rPr lang="nl-NL" sz="3600" b="1" cap="none" dirty="0">
                <a:solidFill>
                  <a:schemeClr val="tx1"/>
                </a:solidFill>
              </a:rPr>
              <a:t> of </a:t>
            </a:r>
            <a:r>
              <a:rPr lang="nl-NL" sz="3600" b="1" cap="none" dirty="0" err="1">
                <a:solidFill>
                  <a:schemeClr val="tx1"/>
                </a:solidFill>
              </a:rPr>
              <a:t>growth</a:t>
            </a:r>
            <a:endParaRPr lang="nl-NL" sz="3600" b="1" cap="none" dirty="0">
              <a:solidFill>
                <a:schemeClr val="tx1"/>
              </a:solidFill>
            </a:endParaRPr>
          </a:p>
          <a:p>
            <a:r>
              <a:rPr lang="nl-NL" b="1" cap="none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399" y="212751"/>
            <a:ext cx="4560058" cy="256503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00" y="1329962"/>
            <a:ext cx="5302873" cy="298200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138" y="2982501"/>
            <a:ext cx="4853837" cy="36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586" y="304800"/>
            <a:ext cx="9703027" cy="2895600"/>
          </a:xfrm>
        </p:spPr>
        <p:txBody>
          <a:bodyPr/>
          <a:lstStyle/>
          <a:p>
            <a:r>
              <a:rPr lang="nl-NL" sz="6000" dirty="0"/>
              <a:t/>
            </a:r>
            <a:br>
              <a:rPr lang="nl-NL" sz="6000" dirty="0"/>
            </a:br>
            <a:r>
              <a:rPr lang="nl-NL" sz="6000" dirty="0"/>
              <a:t>The design </a:t>
            </a:r>
            <a:br>
              <a:rPr lang="nl-NL" sz="6000" dirty="0"/>
            </a:br>
            <a:r>
              <a:rPr lang="nl-NL" sz="3600" dirty="0"/>
              <a:t>of </a:t>
            </a:r>
            <a:r>
              <a:rPr lang="nl-NL" sz="3600" dirty="0" err="1"/>
              <a:t>urban</a:t>
            </a:r>
            <a:r>
              <a:rPr lang="nl-NL" sz="3600" dirty="0"/>
              <a:t> tree </a:t>
            </a:r>
            <a:r>
              <a:rPr lang="nl-NL" sz="3600" dirty="0" err="1"/>
              <a:t>structures</a:t>
            </a:r>
            <a:r>
              <a:rPr lang="nl-NL" sz="3600" dirty="0"/>
              <a:t> </a:t>
            </a:r>
            <a:r>
              <a:rPr lang="nl-NL" sz="6000" dirty="0"/>
              <a:t/>
            </a:r>
            <a:br>
              <a:rPr lang="nl-NL" sz="6000" dirty="0"/>
            </a:br>
            <a:r>
              <a:rPr lang="nl-NL" sz="6000" dirty="0"/>
              <a:t>       </a:t>
            </a:r>
            <a:r>
              <a:rPr lang="nl-NL" sz="3600" dirty="0" err="1"/>
              <a:t>using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nl-NL" sz="3600" b="1" dirty="0"/>
              <a:t>‘Field </a:t>
            </a:r>
            <a:r>
              <a:rPr lang="nl-NL" sz="3600" b="1" dirty="0" err="1"/>
              <a:t>and</a:t>
            </a:r>
            <a:r>
              <a:rPr lang="nl-NL" sz="3600" b="1" dirty="0"/>
              <a:t> Volume’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286556"/>
          </a:xfrm>
        </p:spPr>
        <p:txBody>
          <a:bodyPr>
            <a:normAutofit fontScale="85000" lnSpcReduction="20000"/>
          </a:bodyPr>
          <a:lstStyle/>
          <a:p>
            <a:r>
              <a:rPr lang="nl-NL" sz="2800" b="1" cap="none" dirty="0">
                <a:solidFill>
                  <a:schemeClr val="tx1"/>
                </a:solidFill>
              </a:rPr>
              <a:t>1 Tree of fields</a:t>
            </a:r>
          </a:p>
          <a:p>
            <a:r>
              <a:rPr lang="nl-NL" sz="2800" cap="none" dirty="0">
                <a:solidFill>
                  <a:schemeClr val="tx1"/>
                </a:solidFill>
              </a:rPr>
              <a:t>    </a:t>
            </a:r>
            <a:r>
              <a:rPr lang="nl-NL" sz="2800" cap="none" dirty="0" err="1">
                <a:solidFill>
                  <a:schemeClr val="tx1"/>
                </a:solidFill>
              </a:rPr>
              <a:t>numbers</a:t>
            </a:r>
            <a:r>
              <a:rPr lang="nl-NL" sz="2800" cap="none" dirty="0">
                <a:solidFill>
                  <a:schemeClr val="tx1"/>
                </a:solidFill>
              </a:rPr>
              <a:t> </a:t>
            </a:r>
          </a:p>
          <a:p>
            <a:r>
              <a:rPr lang="nl-NL" sz="2800" cap="none" dirty="0">
                <a:solidFill>
                  <a:schemeClr val="tx1"/>
                </a:solidFill>
              </a:rPr>
              <a:t>    </a:t>
            </a:r>
            <a:r>
              <a:rPr lang="nl-NL" sz="2800" cap="none" dirty="0" err="1">
                <a:solidFill>
                  <a:schemeClr val="tx1"/>
                </a:solidFill>
              </a:rPr>
              <a:t>and</a:t>
            </a:r>
            <a:r>
              <a:rPr lang="nl-NL" sz="2800" cap="none" dirty="0">
                <a:solidFill>
                  <a:schemeClr val="tx1"/>
                </a:solidFill>
              </a:rPr>
              <a:t> </a:t>
            </a:r>
            <a:r>
              <a:rPr lang="nl-NL" sz="2800" cap="none" dirty="0" err="1">
                <a:solidFill>
                  <a:schemeClr val="tx1"/>
                </a:solidFill>
              </a:rPr>
              <a:t>configuration</a:t>
            </a:r>
            <a:endParaRPr lang="nl-NL" sz="2800" cap="none" dirty="0">
              <a:solidFill>
                <a:schemeClr val="tx1"/>
              </a:solidFill>
            </a:endParaRPr>
          </a:p>
          <a:p>
            <a:endParaRPr lang="nl-NL" sz="2800" cap="none" dirty="0">
              <a:solidFill>
                <a:schemeClr val="tx1"/>
              </a:solidFill>
            </a:endParaRPr>
          </a:p>
          <a:p>
            <a:endParaRPr lang="nl-NL" sz="2800" cap="none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099" y="1845495"/>
            <a:ext cx="6151792" cy="46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0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2101" y="-317500"/>
            <a:ext cx="11176000" cy="3352800"/>
          </a:xfrm>
        </p:spPr>
        <p:txBody>
          <a:bodyPr/>
          <a:lstStyle/>
          <a:p>
            <a:r>
              <a:rPr lang="nl-NL" sz="6000" dirty="0"/>
              <a:t>The design </a:t>
            </a:r>
            <a:br>
              <a:rPr lang="nl-NL" sz="6000" dirty="0"/>
            </a:br>
            <a:r>
              <a:rPr lang="nl-NL" sz="3200" dirty="0"/>
              <a:t>of </a:t>
            </a:r>
            <a:r>
              <a:rPr lang="nl-NL" sz="3200" dirty="0" err="1"/>
              <a:t>urban</a:t>
            </a:r>
            <a:r>
              <a:rPr lang="nl-NL" sz="3200" dirty="0"/>
              <a:t> tree </a:t>
            </a:r>
            <a:r>
              <a:rPr lang="nl-NL" sz="3200" dirty="0" err="1"/>
              <a:t>structures</a:t>
            </a:r>
            <a:r>
              <a:rPr lang="nl-NL" sz="3200" dirty="0"/>
              <a:t> </a:t>
            </a:r>
            <a:br>
              <a:rPr lang="nl-NL" sz="3200" dirty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b="1" dirty="0"/>
              <a:t>           </a:t>
            </a:r>
            <a:r>
              <a:rPr lang="nl-NL" sz="3200" dirty="0" err="1"/>
              <a:t>using</a:t>
            </a:r>
            <a:r>
              <a:rPr lang="nl-NL" sz="3200" dirty="0"/>
              <a:t> </a:t>
            </a:r>
            <a:br>
              <a:rPr lang="nl-NL" sz="3200" dirty="0"/>
            </a:br>
            <a:r>
              <a:rPr lang="nl-NL" sz="3600" b="1" dirty="0"/>
              <a:t>‘Field </a:t>
            </a:r>
            <a:r>
              <a:rPr lang="nl-NL" sz="3600" b="1" dirty="0" err="1"/>
              <a:t>and</a:t>
            </a:r>
            <a:r>
              <a:rPr lang="nl-NL" sz="3600" b="1" dirty="0"/>
              <a:t> Volume’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50155" y="4178300"/>
            <a:ext cx="8825658" cy="2184400"/>
          </a:xfrm>
        </p:spPr>
        <p:txBody>
          <a:bodyPr>
            <a:normAutofit/>
          </a:bodyPr>
          <a:lstStyle/>
          <a:p>
            <a:r>
              <a:rPr lang="nl-NL" sz="2400" b="1" cap="none" dirty="0">
                <a:solidFill>
                  <a:schemeClr val="tx1"/>
                </a:solidFill>
              </a:rPr>
              <a:t>2 Volumes</a:t>
            </a:r>
          </a:p>
          <a:p>
            <a:r>
              <a:rPr lang="nl-NL" sz="2400" cap="none" dirty="0">
                <a:solidFill>
                  <a:schemeClr val="tx1"/>
                </a:solidFill>
              </a:rPr>
              <a:t>   </a:t>
            </a:r>
            <a:r>
              <a:rPr lang="nl-NL" sz="2400" cap="none" dirty="0" err="1">
                <a:solidFill>
                  <a:schemeClr val="tx1"/>
                </a:solidFill>
              </a:rPr>
              <a:t>Social</a:t>
            </a:r>
            <a:r>
              <a:rPr lang="nl-NL" sz="2400" cap="none" dirty="0">
                <a:solidFill>
                  <a:schemeClr val="tx1"/>
                </a:solidFill>
              </a:rPr>
              <a:t> </a:t>
            </a:r>
          </a:p>
          <a:p>
            <a:r>
              <a:rPr lang="nl-NL" sz="2400" cap="none" dirty="0">
                <a:solidFill>
                  <a:schemeClr val="tx1"/>
                </a:solidFill>
              </a:rPr>
              <a:t>   </a:t>
            </a:r>
            <a:r>
              <a:rPr lang="nl-NL" sz="2400" cap="none" dirty="0" err="1">
                <a:solidFill>
                  <a:schemeClr val="tx1"/>
                </a:solidFill>
              </a:rPr>
              <a:t>and</a:t>
            </a:r>
            <a:r>
              <a:rPr lang="nl-NL" sz="2400" cap="none" dirty="0">
                <a:solidFill>
                  <a:schemeClr val="tx1"/>
                </a:solidFill>
              </a:rPr>
              <a:t> practical </a:t>
            </a:r>
            <a:r>
              <a:rPr lang="nl-NL" sz="2400" cap="none" dirty="0" err="1">
                <a:solidFill>
                  <a:schemeClr val="tx1"/>
                </a:solidFill>
              </a:rPr>
              <a:t>facilities</a:t>
            </a:r>
            <a:endParaRPr lang="nl-NL" sz="2400" cap="none" dirty="0">
              <a:solidFill>
                <a:schemeClr val="tx1"/>
              </a:solidFill>
            </a:endParaRPr>
          </a:p>
          <a:p>
            <a:r>
              <a:rPr lang="nl-NL" sz="2400" cap="none" dirty="0">
                <a:solidFill>
                  <a:schemeClr val="tx1"/>
                </a:solidFill>
              </a:rPr>
              <a:t>   Stack </a:t>
            </a:r>
            <a:r>
              <a:rPr lang="nl-NL" sz="2400" cap="none" dirty="0" err="1">
                <a:solidFill>
                  <a:schemeClr val="tx1"/>
                </a:solidFill>
              </a:rPr>
              <a:t>instructions</a:t>
            </a:r>
            <a:endParaRPr lang="nl-NL" sz="2400" cap="none" dirty="0">
              <a:solidFill>
                <a:schemeClr val="tx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235200"/>
            <a:ext cx="6781800" cy="37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0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000" y="0"/>
            <a:ext cx="9561513" cy="3136900"/>
          </a:xfrm>
        </p:spPr>
        <p:txBody>
          <a:bodyPr/>
          <a:lstStyle/>
          <a:p>
            <a:r>
              <a:rPr lang="nl-NL" sz="6000" dirty="0"/>
              <a:t>The design </a:t>
            </a:r>
            <a:br>
              <a:rPr lang="nl-NL" sz="6000" dirty="0"/>
            </a:br>
            <a:r>
              <a:rPr lang="nl-NL" sz="3200" dirty="0"/>
              <a:t>of </a:t>
            </a:r>
            <a:r>
              <a:rPr lang="nl-NL" sz="3200" dirty="0" err="1"/>
              <a:t>urban</a:t>
            </a:r>
            <a:r>
              <a:rPr lang="nl-NL" sz="3200" dirty="0"/>
              <a:t> tree </a:t>
            </a:r>
            <a:r>
              <a:rPr lang="nl-NL" sz="3200" dirty="0" err="1"/>
              <a:t>structures</a:t>
            </a: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             </a:t>
            </a:r>
            <a:r>
              <a:rPr lang="nl-NL" sz="3200" dirty="0" err="1"/>
              <a:t>using</a:t>
            </a:r>
            <a:r>
              <a:rPr lang="nl-NL" sz="3200" dirty="0"/>
              <a:t> </a:t>
            </a:r>
            <a:br>
              <a:rPr lang="nl-NL" sz="3200" dirty="0"/>
            </a:br>
            <a:r>
              <a:rPr lang="nl-NL" sz="3200" b="1" dirty="0"/>
              <a:t>‘</a:t>
            </a:r>
            <a:r>
              <a:rPr lang="nl-NL" sz="3600" b="1" dirty="0"/>
              <a:t>Field </a:t>
            </a:r>
            <a:r>
              <a:rPr lang="nl-NL" sz="3600" b="1" dirty="0" err="1"/>
              <a:t>and</a:t>
            </a:r>
            <a:r>
              <a:rPr lang="nl-NL" sz="3600" b="1" dirty="0"/>
              <a:t> Volume’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5029" y="5130800"/>
            <a:ext cx="7609114" cy="685800"/>
          </a:xfrm>
        </p:spPr>
        <p:txBody>
          <a:bodyPr/>
          <a:lstStyle/>
          <a:p>
            <a:r>
              <a:rPr lang="nl-NL" sz="2400" b="1" cap="none" dirty="0">
                <a:solidFill>
                  <a:schemeClr val="tx1"/>
                </a:solidFill>
              </a:rPr>
              <a:t>3</a:t>
            </a:r>
            <a:r>
              <a:rPr lang="nl-NL" sz="2400" cap="none" dirty="0">
                <a:solidFill>
                  <a:schemeClr val="tx1"/>
                </a:solidFill>
              </a:rPr>
              <a:t>  </a:t>
            </a:r>
            <a:r>
              <a:rPr lang="nl-NL" sz="2400" b="1" cap="none" dirty="0">
                <a:solidFill>
                  <a:schemeClr val="tx1"/>
                </a:solidFill>
              </a:rPr>
              <a:t>basic </a:t>
            </a:r>
            <a:r>
              <a:rPr lang="nl-NL" sz="2400" b="1" cap="none" dirty="0" err="1">
                <a:solidFill>
                  <a:schemeClr val="tx1"/>
                </a:solidFill>
              </a:rPr>
              <a:t>structure</a:t>
            </a:r>
            <a:r>
              <a:rPr lang="nl-NL" sz="2400" b="1" cap="none" dirty="0">
                <a:solidFill>
                  <a:schemeClr val="tx1"/>
                </a:solidFill>
              </a:rPr>
              <a:t> </a:t>
            </a:r>
          </a:p>
          <a:p>
            <a:endParaRPr lang="nl-NL" cap="none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003" y="1529216"/>
            <a:ext cx="6369587" cy="477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2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8300" y="-342900"/>
            <a:ext cx="9612313" cy="2389923"/>
          </a:xfrm>
        </p:spPr>
        <p:txBody>
          <a:bodyPr/>
          <a:lstStyle/>
          <a:p>
            <a:r>
              <a:rPr lang="nl-NL" sz="6000" dirty="0"/>
              <a:t>The design</a:t>
            </a:r>
            <a:r>
              <a:rPr lang="nl-NL" sz="4000" dirty="0"/>
              <a:t/>
            </a:r>
            <a:br>
              <a:rPr lang="nl-NL" sz="4000" dirty="0"/>
            </a:br>
            <a:r>
              <a:rPr lang="nl-NL" sz="3600" dirty="0"/>
              <a:t>of </a:t>
            </a:r>
            <a:r>
              <a:rPr lang="nl-NL" sz="3600" dirty="0" err="1"/>
              <a:t>urban</a:t>
            </a:r>
            <a:r>
              <a:rPr lang="nl-NL" sz="3600" dirty="0"/>
              <a:t> tree </a:t>
            </a:r>
            <a:r>
              <a:rPr lang="nl-NL" sz="3600" dirty="0" err="1"/>
              <a:t>structures</a:t>
            </a:r>
            <a:r>
              <a:rPr lang="nl-NL" sz="6000" dirty="0"/>
              <a:t/>
            </a:r>
            <a:br>
              <a:rPr lang="nl-NL" sz="6000" dirty="0"/>
            </a:br>
            <a:r>
              <a:rPr lang="nl-NL" sz="3600" b="1" dirty="0" err="1"/>
              <a:t>fold</a:t>
            </a:r>
            <a:r>
              <a:rPr lang="nl-NL" sz="3600" b="1" dirty="0"/>
              <a:t> </a:t>
            </a:r>
            <a:r>
              <a:rPr lang="nl-NL" sz="3600" b="1" dirty="0" err="1"/>
              <a:t>to</a:t>
            </a:r>
            <a:r>
              <a:rPr lang="nl-NL" sz="3600" b="1" dirty="0"/>
              <a:t> fit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8300" y="6261100"/>
            <a:ext cx="9612313" cy="596900"/>
          </a:xfrm>
        </p:spPr>
        <p:txBody>
          <a:bodyPr>
            <a:normAutofit/>
          </a:bodyPr>
          <a:lstStyle/>
          <a:p>
            <a:r>
              <a:rPr lang="nl-NL" b="1" cap="none" dirty="0">
                <a:solidFill>
                  <a:schemeClr val="tx1"/>
                </a:solidFill>
              </a:rPr>
              <a:t>  3 Basic</a:t>
            </a:r>
            <a:r>
              <a:rPr lang="nl-NL" cap="none" dirty="0">
                <a:solidFill>
                  <a:schemeClr val="tx1"/>
                </a:solidFill>
              </a:rPr>
              <a:t> </a:t>
            </a:r>
            <a:r>
              <a:rPr lang="nl-NL" cap="none" dirty="0" err="1">
                <a:solidFill>
                  <a:schemeClr val="tx1"/>
                </a:solidFill>
              </a:rPr>
              <a:t>structure</a:t>
            </a:r>
            <a:r>
              <a:rPr lang="nl-NL" cap="none" dirty="0">
                <a:solidFill>
                  <a:schemeClr val="tx1"/>
                </a:solidFill>
              </a:rPr>
              <a:t>                                                      </a:t>
            </a:r>
            <a:r>
              <a:rPr lang="nl-NL" b="1" cap="none" dirty="0">
                <a:solidFill>
                  <a:schemeClr val="tx1"/>
                </a:solidFill>
              </a:rPr>
              <a:t>4  </a:t>
            </a:r>
            <a:r>
              <a:rPr lang="nl-NL" b="1" cap="none" dirty="0" err="1">
                <a:solidFill>
                  <a:schemeClr val="tx1"/>
                </a:solidFill>
              </a:rPr>
              <a:t>Spatial</a:t>
            </a:r>
            <a:r>
              <a:rPr lang="nl-NL" cap="none" dirty="0">
                <a:solidFill>
                  <a:schemeClr val="tx1"/>
                </a:solidFill>
              </a:rPr>
              <a:t> </a:t>
            </a:r>
            <a:r>
              <a:rPr lang="nl-NL" cap="none" dirty="0" err="1">
                <a:solidFill>
                  <a:schemeClr val="tx1"/>
                </a:solidFill>
              </a:rPr>
              <a:t>structure</a:t>
            </a:r>
            <a:r>
              <a:rPr lang="nl-NL" cap="none" dirty="0">
                <a:solidFill>
                  <a:schemeClr val="tx1"/>
                </a:solidFill>
              </a:rPr>
              <a:t>   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201237"/>
            <a:ext cx="5429191" cy="40598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418" y="1462314"/>
            <a:ext cx="5404458" cy="479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82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175</Words>
  <Application>Microsoft Office PowerPoint</Application>
  <PresentationFormat>Custom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Urban Design  for a  Common Economy </vt:lpstr>
      <vt:lpstr>Intoduction  We have a problem  A huge context  in which we disappear </vt:lpstr>
      <vt:lpstr>Urban tree structure can solve the problem </vt:lpstr>
      <vt:lpstr>Urban tree structure at work </vt:lpstr>
      <vt:lpstr>Commons </vt:lpstr>
      <vt:lpstr> The design  of urban tree structures         using ‘Field and Volume’</vt:lpstr>
      <vt:lpstr>The design  of urban tree structures              using  ‘Field and Volume’</vt:lpstr>
      <vt:lpstr>The design  of urban tree structures               using  ‘Field and Volume’</vt:lpstr>
      <vt:lpstr>The design of urban tree structures fold to fit</vt:lpstr>
      <vt:lpstr>Analysis tool For recognizing scale levels</vt:lpstr>
      <vt:lpstr>Analysis tool  connecting scale levels</vt:lpstr>
      <vt:lpstr>Analysis tool shows lacking scale level </vt:lpstr>
      <vt:lpstr>Analysis tool  adding scale levels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Design  for a  Cooperative Economy</dc:title>
  <dc:creator>Flip</dc:creator>
  <cp:lastModifiedBy>Weeren, R. van (René)</cp:lastModifiedBy>
  <cp:revision>32</cp:revision>
  <dcterms:created xsi:type="dcterms:W3CDTF">2017-07-08T06:27:22Z</dcterms:created>
  <dcterms:modified xsi:type="dcterms:W3CDTF">2017-09-06T14:16:49Z</dcterms:modified>
</cp:coreProperties>
</file>